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unknown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351" r:id="rId2"/>
    <p:sldId id="353" r:id="rId3"/>
    <p:sldId id="292" r:id="rId4"/>
    <p:sldId id="354" r:id="rId5"/>
    <p:sldId id="355" r:id="rId6"/>
    <p:sldId id="325" r:id="rId7"/>
    <p:sldId id="326" r:id="rId8"/>
    <p:sldId id="276" r:id="rId9"/>
    <p:sldId id="349" r:id="rId10"/>
    <p:sldId id="277" r:id="rId11"/>
    <p:sldId id="293" r:id="rId12"/>
    <p:sldId id="278" r:id="rId13"/>
    <p:sldId id="294" r:id="rId14"/>
    <p:sldId id="279" r:id="rId15"/>
    <p:sldId id="280" r:id="rId16"/>
    <p:sldId id="295" r:id="rId17"/>
    <p:sldId id="350" r:id="rId18"/>
    <p:sldId id="281" r:id="rId19"/>
    <p:sldId id="289" r:id="rId20"/>
    <p:sldId id="282" r:id="rId21"/>
    <p:sldId id="296" r:id="rId22"/>
    <p:sldId id="297" r:id="rId23"/>
    <p:sldId id="283" r:id="rId24"/>
    <p:sldId id="284" r:id="rId25"/>
    <p:sldId id="285" r:id="rId26"/>
    <p:sldId id="287" r:id="rId27"/>
    <p:sldId id="286" r:id="rId28"/>
    <p:sldId id="288" r:id="rId29"/>
    <p:sldId id="298" r:id="rId30"/>
    <p:sldId id="265" r:id="rId31"/>
    <p:sldId id="360" r:id="rId32"/>
    <p:sldId id="361" r:id="rId33"/>
    <p:sldId id="363" r:id="rId34"/>
    <p:sldId id="266" r:id="rId35"/>
    <p:sldId id="327" r:id="rId36"/>
    <p:sldId id="260" r:id="rId37"/>
    <p:sldId id="261" r:id="rId38"/>
    <p:sldId id="262" r:id="rId39"/>
    <p:sldId id="290" r:id="rId40"/>
    <p:sldId id="291" r:id="rId41"/>
    <p:sldId id="328" r:id="rId42"/>
    <p:sldId id="329" r:id="rId43"/>
    <p:sldId id="330" r:id="rId44"/>
    <p:sldId id="332" r:id="rId45"/>
    <p:sldId id="299" r:id="rId46"/>
    <p:sldId id="300" r:id="rId47"/>
    <p:sldId id="263" r:id="rId48"/>
    <p:sldId id="301" r:id="rId49"/>
    <p:sldId id="333" r:id="rId50"/>
    <p:sldId id="303" r:id="rId51"/>
    <p:sldId id="271" r:id="rId52"/>
    <p:sldId id="272" r:id="rId53"/>
    <p:sldId id="273" r:id="rId54"/>
    <p:sldId id="364" r:id="rId55"/>
    <p:sldId id="274" r:id="rId56"/>
    <p:sldId id="275" r:id="rId57"/>
    <p:sldId id="304" r:id="rId58"/>
    <p:sldId id="305" r:id="rId59"/>
    <p:sldId id="306" r:id="rId60"/>
    <p:sldId id="367" r:id="rId61"/>
    <p:sldId id="368" r:id="rId62"/>
    <p:sldId id="369" r:id="rId63"/>
    <p:sldId id="307" r:id="rId64"/>
    <p:sldId id="308" r:id="rId65"/>
    <p:sldId id="309" r:id="rId66"/>
    <p:sldId id="352" r:id="rId67"/>
    <p:sldId id="322" r:id="rId68"/>
    <p:sldId id="323" r:id="rId69"/>
    <p:sldId id="321" r:id="rId70"/>
    <p:sldId id="310" r:id="rId71"/>
    <p:sldId id="311" r:id="rId72"/>
    <p:sldId id="334" r:id="rId73"/>
    <p:sldId id="335" r:id="rId74"/>
    <p:sldId id="336" r:id="rId75"/>
    <p:sldId id="337" r:id="rId76"/>
    <p:sldId id="312" r:id="rId77"/>
    <p:sldId id="313" r:id="rId78"/>
    <p:sldId id="314" r:id="rId79"/>
    <p:sldId id="316" r:id="rId80"/>
    <p:sldId id="315" r:id="rId81"/>
    <p:sldId id="318" r:id="rId82"/>
    <p:sldId id="319" r:id="rId83"/>
    <p:sldId id="338" r:id="rId84"/>
    <p:sldId id="339" r:id="rId85"/>
    <p:sldId id="340" r:id="rId86"/>
    <p:sldId id="341" r:id="rId87"/>
    <p:sldId id="342" r:id="rId88"/>
    <p:sldId id="344" r:id="rId89"/>
    <p:sldId id="357" r:id="rId90"/>
    <p:sldId id="358" r:id="rId91"/>
    <p:sldId id="359" r:id="rId92"/>
    <p:sldId id="343" r:id="rId93"/>
    <p:sldId id="345" r:id="rId94"/>
    <p:sldId id="365" r:id="rId95"/>
    <p:sldId id="366" r:id="rId96"/>
    <p:sldId id="347" r:id="rId97"/>
    <p:sldId id="348" r:id="rId98"/>
    <p:sldId id="356" r:id="rId9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A43D9-26A5-F147-8F13-1E84589B5F43}" type="datetimeFigureOut">
              <a:rPr lang="en-US" smtClean="0"/>
              <a:t>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J.A.R.V.I.S.</a:t>
            </a:r>
            <a:endParaRPr lang="en-US" dirty="0"/>
          </a:p>
        </p:txBody>
      </p:sp>
      <p:pic>
        <p:nvPicPr>
          <p:cNvPr id="7" name="Iron Man Mark II Test Fligh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15" b="1115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had an old robot (JR-MK2)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5695" r="-85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36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Had 2 Parts I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Stamp &amp; Distribution Board</a:t>
            </a:r>
          </a:p>
          <a:p>
            <a:r>
              <a:rPr lang="en-US" dirty="0" smtClean="0"/>
              <a:t>Serial Servo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5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Stamp &amp; Controller 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330" b="133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078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870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X10 ~ $7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9376" b="29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053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SSC (Still Used)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Lights On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http://192.168.1.60:8001/?pin=2&amp;pos=200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http://192.168.1.60:8001/?pin=3&amp;pos=70</a:t>
            </a:r>
          </a:p>
          <a:p>
            <a:r>
              <a:rPr lang="en-US" dirty="0" smtClean="0"/>
              <a:t>Lights Off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http://192.168.1.60:8001/?pin=2&amp;pos=127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http://192.168.1.60:8001/?pin=3&amp;pos=127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3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X10 – External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7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X10?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in 1975 by Pico Electronics (Scotland)</a:t>
            </a:r>
          </a:p>
          <a:p>
            <a:r>
              <a:rPr lang="en-US" dirty="0" smtClean="0"/>
              <a:t>Digital Carrier transmitted onto a 120hz carrier existing power lines.</a:t>
            </a:r>
          </a:p>
          <a:p>
            <a:r>
              <a:rPr lang="en-US" dirty="0" smtClean="0"/>
              <a:t>Limitations – GCFI Outlets, Older Technology, Reliability, # of Devices</a:t>
            </a:r>
          </a:p>
          <a:p>
            <a:r>
              <a:rPr lang="en-US" dirty="0" smtClean="0"/>
              <a:t>Pros – Cheap, Nothing else around in 2008, Microcontrollers have built-in support</a:t>
            </a:r>
          </a:p>
        </p:txBody>
      </p:sp>
    </p:spTree>
    <p:extLst>
      <p:ext uri="{BB962C8B-B14F-4D97-AF65-F5344CB8AC3E}">
        <p14:creationId xmlns:p14="http://schemas.microsoft.com/office/powerpoint/2010/main" val="331711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X10 – TW523 Interface~$60-$80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09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 – WS467 $16.99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533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J.A.R.V.I.S.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Awesome Guide To Automating Your Home</a:t>
            </a:r>
          </a:p>
          <a:p>
            <a:r>
              <a:rPr lang="en-US" dirty="0" smtClean="0"/>
              <a:t>By Scott Preston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2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 – Protocol (via BS2)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XOUT </a:t>
            </a:r>
            <a:r>
              <a:rPr lang="en-US" dirty="0" err="1" smtClean="0"/>
              <a:t>mPin</a:t>
            </a:r>
            <a:r>
              <a:rPr lang="en-US" dirty="0" smtClean="0"/>
              <a:t>, </a:t>
            </a:r>
            <a:r>
              <a:rPr lang="en-US" dirty="0" err="1" smtClean="0"/>
              <a:t>zPin</a:t>
            </a:r>
            <a:r>
              <a:rPr lang="en-US" dirty="0" smtClean="0"/>
              <a:t>, [</a:t>
            </a:r>
            <a:r>
              <a:rPr lang="en-US" dirty="0" err="1" smtClean="0"/>
              <a:t>houseCode</a:t>
            </a:r>
            <a:r>
              <a:rPr lang="en-US" dirty="0" smtClean="0"/>
              <a:t>\</a:t>
            </a:r>
            <a:r>
              <a:rPr lang="en-US" dirty="0" err="1"/>
              <a:t>u</a:t>
            </a:r>
            <a:r>
              <a:rPr lang="en-US" dirty="0" err="1" smtClean="0"/>
              <a:t>nitCode</a:t>
            </a:r>
            <a:r>
              <a:rPr lang="en-US" dirty="0" smtClean="0"/>
              <a:t>]</a:t>
            </a:r>
          </a:p>
          <a:p>
            <a:r>
              <a:rPr lang="en-US" dirty="0" smtClean="0"/>
              <a:t>XOUT </a:t>
            </a:r>
            <a:r>
              <a:rPr lang="en-US" dirty="0" err="1" smtClean="0"/>
              <a:t>mPin</a:t>
            </a:r>
            <a:r>
              <a:rPr lang="en-US" dirty="0" smtClean="0"/>
              <a:t>, </a:t>
            </a:r>
            <a:r>
              <a:rPr lang="en-US" dirty="0" err="1" smtClean="0"/>
              <a:t>xPin</a:t>
            </a:r>
            <a:r>
              <a:rPr lang="en-US" dirty="0" smtClean="0"/>
              <a:t>, [</a:t>
            </a:r>
            <a:r>
              <a:rPr lang="en-US" dirty="0" err="1" smtClean="0"/>
              <a:t>houseCode</a:t>
            </a:r>
            <a:r>
              <a:rPr lang="en-US" dirty="0" smtClean="0"/>
              <a:t>\</a:t>
            </a:r>
            <a:r>
              <a:rPr lang="en-US" dirty="0" err="1" smtClean="0"/>
              <a:t>onORoff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houseCode</a:t>
            </a:r>
            <a:r>
              <a:rPr lang="en-US" dirty="0" smtClean="0"/>
              <a:t> = 1-16</a:t>
            </a:r>
          </a:p>
          <a:p>
            <a:r>
              <a:rPr lang="en-US" dirty="0" err="1" smtClean="0"/>
              <a:t>unitCode</a:t>
            </a:r>
            <a:r>
              <a:rPr lang="en-US" dirty="0" smtClean="0"/>
              <a:t> = 1-16</a:t>
            </a:r>
          </a:p>
          <a:p>
            <a:r>
              <a:rPr lang="en-US" dirty="0" err="1" smtClean="0"/>
              <a:t>onORoff</a:t>
            </a:r>
            <a:r>
              <a:rPr lang="en-US" dirty="0" smtClean="0"/>
              <a:t> = 0,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32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Layout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rcRect l="-4418" r="-4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368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dirty="0" smtClean="0"/>
              <a:t> install serial-port (Serial Ports)</a:t>
            </a:r>
          </a:p>
          <a:p>
            <a:r>
              <a:rPr lang="en-US" dirty="0" err="1" smtClean="0"/>
              <a:t>npm</a:t>
            </a:r>
            <a:r>
              <a:rPr lang="en-US" dirty="0" smtClean="0"/>
              <a:t> install serial-servo (Serial Servo Controllers)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3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</a:t>
            </a:r>
            <a:r>
              <a:rPr lang="en-US" dirty="0" err="1" smtClean="0"/>
              <a:t>SerialPort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http = require('http');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require('</a:t>
            </a:r>
            <a:r>
              <a:rPr lang="en-US" dirty="0" err="1"/>
              <a:t>url</a:t>
            </a:r>
            <a:r>
              <a:rPr lang="en-US" dirty="0"/>
              <a:t>');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port = 8000;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usbport</a:t>
            </a:r>
            <a:r>
              <a:rPr lang="en-US" dirty="0"/>
              <a:t> = "/</a:t>
            </a:r>
            <a:r>
              <a:rPr lang="en-US" dirty="0" err="1"/>
              <a:t>dev</a:t>
            </a:r>
            <a:r>
              <a:rPr lang="en-US" dirty="0"/>
              <a:t>/ttyUSB0";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SerialPort</a:t>
            </a:r>
            <a:r>
              <a:rPr lang="en-US" dirty="0"/>
              <a:t> = require("</a:t>
            </a:r>
            <a:r>
              <a:rPr lang="en-US" dirty="0" err="1"/>
              <a:t>serialport</a:t>
            </a:r>
            <a:r>
              <a:rPr lang="en-US" dirty="0"/>
              <a:t>").</a:t>
            </a:r>
            <a:r>
              <a:rPr lang="en-US" dirty="0" err="1"/>
              <a:t>SerialPort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var</a:t>
            </a:r>
            <a:r>
              <a:rPr lang="en-US" dirty="0">
                <a:solidFill>
                  <a:srgbClr val="EEECE1"/>
                </a:solidFill>
              </a:rPr>
              <a:t> </a:t>
            </a:r>
            <a:r>
              <a:rPr lang="en-US" dirty="0" err="1">
                <a:solidFill>
                  <a:srgbClr val="EEECE1"/>
                </a:solidFill>
              </a:rPr>
              <a:t>sp</a:t>
            </a:r>
            <a:r>
              <a:rPr lang="en-US" dirty="0">
                <a:solidFill>
                  <a:srgbClr val="EEECE1"/>
                </a:solidFill>
              </a:rPr>
              <a:t> = new </a:t>
            </a:r>
            <a:r>
              <a:rPr lang="en-US" dirty="0" err="1">
                <a:solidFill>
                  <a:srgbClr val="EEECE1"/>
                </a:solidFill>
              </a:rPr>
              <a:t>SerialPort</a:t>
            </a:r>
            <a:r>
              <a:rPr lang="en-US" dirty="0">
                <a:solidFill>
                  <a:srgbClr val="EEECE1"/>
                </a:solidFill>
              </a:rPr>
              <a:t>(</a:t>
            </a:r>
            <a:r>
              <a:rPr lang="en-US" dirty="0" err="1">
                <a:solidFill>
                  <a:srgbClr val="EEECE1"/>
                </a:solidFill>
              </a:rPr>
              <a:t>usbport</a:t>
            </a:r>
            <a:r>
              <a:rPr lang="en-US" dirty="0">
                <a:solidFill>
                  <a:srgbClr val="EEECE1"/>
                </a:solidFill>
              </a:rPr>
              <a:t>, {</a:t>
            </a:r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    </a:t>
            </a:r>
            <a:r>
              <a:rPr lang="en-US" dirty="0" err="1">
                <a:solidFill>
                  <a:srgbClr val="EEECE1"/>
                </a:solidFill>
              </a:rPr>
              <a:t>baudrate</a:t>
            </a:r>
            <a:r>
              <a:rPr lang="en-US" dirty="0">
                <a:solidFill>
                  <a:srgbClr val="EEECE1"/>
                </a:solidFill>
              </a:rPr>
              <a:t>: </a:t>
            </a:r>
            <a:r>
              <a:rPr lang="en-US" dirty="0" smtClean="0">
                <a:solidFill>
                  <a:srgbClr val="EEECE1"/>
                </a:solidFill>
              </a:rPr>
              <a:t>9600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});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5912102" y="568612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4370"/>
              <a:gd name="adj6" fmla="val -918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Serial Port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Server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server = </a:t>
            </a:r>
            <a:r>
              <a:rPr lang="en-US" dirty="0" err="1"/>
              <a:t>http.createServer</a:t>
            </a:r>
            <a:r>
              <a:rPr lang="en-US" dirty="0"/>
              <a:t>(function (request, response)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url_parts</a:t>
            </a:r>
            <a:r>
              <a:rPr lang="en-US" dirty="0"/>
              <a:t> = </a:t>
            </a:r>
            <a:r>
              <a:rPr lang="en-US" dirty="0" err="1"/>
              <a:t>url.parse</a:t>
            </a:r>
            <a:r>
              <a:rPr lang="en-US" dirty="0"/>
              <a:t>(</a:t>
            </a:r>
            <a:r>
              <a:rPr lang="en-US" dirty="0" err="1"/>
              <a:t>request.url</a:t>
            </a:r>
            <a:r>
              <a:rPr lang="en-US" dirty="0"/>
              <a:t>, true);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house = </a:t>
            </a:r>
            <a:r>
              <a:rPr lang="en-US" dirty="0" err="1"/>
              <a:t>url_parts.query.house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device = </a:t>
            </a:r>
            <a:r>
              <a:rPr lang="en-US" dirty="0" err="1"/>
              <a:t>url_parts.query.device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onoff</a:t>
            </a:r>
            <a:r>
              <a:rPr lang="en-US" dirty="0"/>
              <a:t> = </a:t>
            </a:r>
            <a:r>
              <a:rPr lang="en-US" dirty="0" err="1"/>
              <a:t>url_parts.query.onoff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EEECE1"/>
                </a:solidFill>
              </a:rPr>
              <a:t>write(</a:t>
            </a:r>
            <a:r>
              <a:rPr lang="en-US" dirty="0" err="1">
                <a:solidFill>
                  <a:srgbClr val="EEECE1"/>
                </a:solidFill>
              </a:rPr>
              <a:t>house,device,onoff</a:t>
            </a:r>
            <a:r>
              <a:rPr lang="en-US" dirty="0">
                <a:solidFill>
                  <a:srgbClr val="EEECE1"/>
                </a:solidFill>
              </a:rPr>
              <a:t>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5912102" y="568612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5967"/>
              <a:gd name="adj6" fmla="val -2305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</a:t>
            </a:r>
            <a:r>
              <a:rPr lang="en-US" dirty="0" err="1" smtClean="0"/>
              <a:t>Parms</a:t>
            </a:r>
            <a:r>
              <a:rPr lang="en-US" dirty="0" smtClean="0"/>
              <a:t> to Serial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88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Serial Writing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 write(house, device, </a:t>
            </a:r>
            <a:r>
              <a:rPr lang="en-US" dirty="0" err="1"/>
              <a:t>onoff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(house &gt;= 0 &amp;&amp; device &gt;= 0 &amp;&amp; </a:t>
            </a:r>
            <a:r>
              <a:rPr lang="en-US" dirty="0" err="1"/>
              <a:t>onoff</a:t>
            </a:r>
            <a:r>
              <a:rPr lang="en-US" dirty="0"/>
              <a:t> &gt;= 0)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>
                <a:solidFill>
                  <a:srgbClr val="EEECE1"/>
                </a:solidFill>
              </a:rPr>
              <a:t>var</a:t>
            </a:r>
            <a:r>
              <a:rPr lang="en-US" dirty="0">
                <a:solidFill>
                  <a:srgbClr val="EEECE1"/>
                </a:solidFill>
              </a:rPr>
              <a:t> b = [100, house, device, </a:t>
            </a:r>
            <a:r>
              <a:rPr lang="en-US" dirty="0" err="1">
                <a:solidFill>
                  <a:srgbClr val="EEECE1"/>
                </a:solidFill>
              </a:rPr>
              <a:t>onoff</a:t>
            </a:r>
            <a:r>
              <a:rPr lang="en-US" dirty="0">
                <a:solidFill>
                  <a:srgbClr val="EEECE1"/>
                </a:solidFill>
              </a:rPr>
              <a:t>];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sp.write</a:t>
            </a:r>
            <a:r>
              <a:rPr lang="en-US" dirty="0"/>
              <a:t>(b);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6" name="Line Callout 2 5"/>
          <p:cNvSpPr/>
          <p:nvPr/>
        </p:nvSpPr>
        <p:spPr>
          <a:xfrm>
            <a:off x="6397373" y="414778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6216"/>
              <a:gd name="adj6" fmla="val -215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Byte[] sent to serial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9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Sunrise &amp; Sunset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http://api.wunderground.com/api/USER_KEY/astronomy/q/43212.json </a:t>
            </a:r>
          </a:p>
          <a:p>
            <a:r>
              <a:rPr lang="en-US" dirty="0" smtClean="0"/>
              <a:t>Gets sun-rise</a:t>
            </a:r>
          </a:p>
          <a:p>
            <a:r>
              <a:rPr lang="en-US" dirty="0" smtClean="0"/>
              <a:t>Gets sun-set</a:t>
            </a:r>
          </a:p>
          <a:p>
            <a:r>
              <a:rPr lang="en-US" dirty="0" smtClean="0"/>
              <a:t>CRON runs each minute and checks for time match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5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Weather Underground –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http://api.wunderground.com/api/USER_KEY/conditions/q/43212.json</a:t>
            </a:r>
          </a:p>
          <a:p>
            <a:r>
              <a:rPr lang="en-US" dirty="0" smtClean="0"/>
              <a:t>Schedule Via CRON (hourly)</a:t>
            </a:r>
          </a:p>
          <a:p>
            <a:r>
              <a:rPr lang="en-US" dirty="0" smtClean="0"/>
              <a:t>Populate to database via wrapper.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Robot Parts w/Serial &amp; X10</a:t>
            </a:r>
          </a:p>
          <a:p>
            <a:r>
              <a:rPr lang="en-US" dirty="0" smtClean="0"/>
              <a:t>X10 Switches</a:t>
            </a:r>
          </a:p>
          <a:p>
            <a:r>
              <a:rPr lang="en-US" dirty="0" smtClean="0"/>
              <a:t>Weather Underground w/Sunrise &amp; Sunset Data</a:t>
            </a:r>
          </a:p>
          <a:p>
            <a:r>
              <a:rPr lang="en-US" dirty="0" smtClean="0"/>
              <a:t>CRON Scheduler</a:t>
            </a:r>
          </a:p>
          <a:p>
            <a:r>
              <a:rPr lang="en-US" dirty="0" smtClean="0"/>
              <a:t>Results: Robot that can turn on/off lights for me.</a:t>
            </a:r>
          </a:p>
          <a:p>
            <a:r>
              <a:rPr lang="en-US" dirty="0" smtClean="0"/>
              <a:t>Missing: Text-To-Speech (later)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0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Devices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Since X10 is 40 years 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8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in Columbus, Ohio.</a:t>
            </a:r>
          </a:p>
          <a:p>
            <a:r>
              <a:rPr lang="en-US" dirty="0"/>
              <a:t>Been doing robotics for last 15 years</a:t>
            </a:r>
          </a:p>
          <a:p>
            <a:r>
              <a:rPr lang="en-US" dirty="0"/>
              <a:t>Wrote a few books on robotics and mobile/</a:t>
            </a:r>
            <a:r>
              <a:rPr lang="en-US" dirty="0" err="1"/>
              <a:t>js</a:t>
            </a:r>
            <a:r>
              <a:rPr lang="en-US" dirty="0"/>
              <a:t>/html5.</a:t>
            </a:r>
          </a:p>
          <a:p>
            <a:r>
              <a:rPr lang="en-US" dirty="0"/>
              <a:t>Practice Lead at ICC focusing on JavaScript </a:t>
            </a:r>
          </a:p>
          <a:p>
            <a:r>
              <a:rPr lang="en-US" dirty="0"/>
              <a:t>I’ll be at ICC booth after this talk pairing with JR.</a:t>
            </a:r>
          </a:p>
          <a:p>
            <a:r>
              <a:rPr lang="en-US" dirty="0"/>
              <a:t>First brought my robot to </a:t>
            </a:r>
            <a:r>
              <a:rPr lang="en-US" dirty="0" err="1"/>
              <a:t>CodeMash</a:t>
            </a:r>
            <a:r>
              <a:rPr lang="en-US"/>
              <a:t> in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03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EECE1"/>
                </a:solidFill>
              </a:rPr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1799995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>
                <a:solidFill>
                  <a:srgbClr val="EEECE1"/>
                </a:solidFill>
              </a:rPr>
              <a:t>Wifi</a:t>
            </a:r>
            <a:r>
              <a:rPr lang="en-US" dirty="0" smtClean="0">
                <a:solidFill>
                  <a:srgbClr val="EEECE1"/>
                </a:solidFill>
              </a:rPr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Z-Wave – Need Interface (Wireless)</a:t>
            </a:r>
          </a:p>
          <a:p>
            <a:r>
              <a:rPr lang="en-US" dirty="0" err="1" smtClean="0">
                <a:solidFill>
                  <a:srgbClr val="EEECE1"/>
                </a:solidFill>
              </a:rPr>
              <a:t>Insteon</a:t>
            </a:r>
            <a:r>
              <a:rPr lang="en-US" dirty="0" smtClean="0">
                <a:solidFill>
                  <a:srgbClr val="EEECE1"/>
                </a:solidFill>
              </a:rPr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Locks</a:t>
            </a:r>
          </a:p>
          <a:p>
            <a:r>
              <a:rPr lang="en-US" dirty="0" smtClean="0"/>
              <a:t>Thermostats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Lights</a:t>
            </a:r>
          </a:p>
          <a:p>
            <a:r>
              <a:rPr lang="en-US" dirty="0" smtClean="0"/>
              <a:t>Switches</a:t>
            </a:r>
          </a:p>
          <a:p>
            <a:r>
              <a:rPr lang="en-US" dirty="0" smtClean="0"/>
              <a:t>Smart Meters</a:t>
            </a:r>
          </a:p>
        </p:txBody>
      </p:sp>
    </p:spTree>
    <p:extLst>
      <p:ext uri="{BB962C8B-B14F-4D97-AF65-F5344CB8AC3E}">
        <p14:creationId xmlns:p14="http://schemas.microsoft.com/office/powerpoint/2010/main" val="1711524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Proprietary - IRIS by Lowes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286000" y="12770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Some devices Z-Wave Compatible!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7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Schlage</a:t>
            </a:r>
            <a:r>
              <a:rPr lang="en-US" dirty="0" smtClean="0"/>
              <a:t> Z-wave 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42" t="4497" r="5520" b="19323"/>
          <a:stretch/>
        </p:blipFill>
        <p:spPr>
          <a:xfrm>
            <a:off x="1507436" y="1331851"/>
            <a:ext cx="6043623" cy="4687289"/>
          </a:xfrm>
        </p:spPr>
      </p:pic>
    </p:spTree>
    <p:extLst>
      <p:ext uri="{BB962C8B-B14F-4D97-AF65-F5344CB8AC3E}">
        <p14:creationId xmlns:p14="http://schemas.microsoft.com/office/powerpoint/2010/main" val="2754109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KEVO – Bluetooth LE (Not Z-Wave)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9592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Kwickset</a:t>
            </a:r>
            <a:r>
              <a:rPr lang="en-US" dirty="0" smtClean="0"/>
              <a:t> – Z-Wave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5455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 Thermostat ($250)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398" r="-1339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09184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REST API available from nest and full SDK.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5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J.A.R.V.I.S. stand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33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+ </a:t>
            </a:r>
            <a:r>
              <a:rPr lang="en-US" dirty="0" err="1" smtClean="0"/>
              <a:t>WiFi</a:t>
            </a:r>
            <a:r>
              <a:rPr lang="en-US" dirty="0" smtClean="0"/>
              <a:t> ~$75 to $200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550" r="-185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266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Aeon Labs – Z-Wave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777" r="-607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8294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Phillips Hue (</a:t>
            </a:r>
            <a:r>
              <a:rPr lang="en-US" dirty="0" err="1" smtClean="0"/>
              <a:t>Zigbee</a:t>
            </a:r>
            <a:r>
              <a:rPr lang="en-US" dirty="0" smtClean="0"/>
              <a:t> &amp; Ethernet)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0993" b="-2099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26668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www.developers.meethue.com</a:t>
            </a:r>
            <a:r>
              <a:rPr lang="en-US" dirty="0" smtClean="0"/>
              <a:t>/tools-and-</a:t>
            </a:r>
            <a:r>
              <a:rPr lang="en-US" dirty="0" err="1" smtClean="0"/>
              <a:t>sdks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77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WeMo</a:t>
            </a:r>
            <a:r>
              <a:rPr lang="en-US" dirty="0" smtClean="0"/>
              <a:t> – </a:t>
            </a:r>
            <a:r>
              <a:rPr lang="en-US" dirty="0" err="1" smtClean="0"/>
              <a:t>WiFi</a:t>
            </a:r>
            <a:r>
              <a:rPr lang="en-US" dirty="0" smtClean="0"/>
              <a:t>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26668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NPM modules available to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Flood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2350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Interfacing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7073" r="-7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327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~ $30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545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GPIO Daughter Card - $60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32468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</a:rPr>
              <a:t>http://razberry.z-wave.me/ 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92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USB ~$40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6344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</a:rPr>
              <a:t>Google ‘</a:t>
            </a:r>
            <a:r>
              <a:rPr lang="en-US" dirty="0" err="1" smtClean="0">
                <a:solidFill>
                  <a:srgbClr val="EEECE1"/>
                </a:solidFill>
              </a:rPr>
              <a:t>openzwave</a:t>
            </a:r>
            <a:r>
              <a:rPr lang="en-US" dirty="0" smtClean="0">
                <a:solidFill>
                  <a:srgbClr val="EEECE1"/>
                </a:solidFill>
              </a:rPr>
              <a:t>’ for </a:t>
            </a:r>
            <a:r>
              <a:rPr lang="en-US" dirty="0" err="1" smtClean="0">
                <a:solidFill>
                  <a:srgbClr val="EEECE1"/>
                </a:solidFill>
              </a:rPr>
              <a:t>npm</a:t>
            </a:r>
            <a:r>
              <a:rPr lang="en-US" dirty="0" smtClean="0">
                <a:solidFill>
                  <a:srgbClr val="EEECE1"/>
                </a:solidFill>
              </a:rPr>
              <a:t> modules.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9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close are we to </a:t>
            </a:r>
            <a:br>
              <a:rPr lang="en-US" dirty="0" smtClean="0"/>
            </a:br>
            <a:r>
              <a:rPr lang="en-US" dirty="0" smtClean="0"/>
              <a:t>J.A.R.V.I.S.?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9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J.A.R.V.I.S.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 – Just</a:t>
            </a:r>
          </a:p>
          <a:p>
            <a:pPr marL="0" indent="0">
              <a:buNone/>
            </a:pPr>
            <a:r>
              <a:rPr lang="en-US" dirty="0" smtClean="0"/>
              <a:t>A – A</a:t>
            </a:r>
          </a:p>
          <a:p>
            <a:pPr marL="0" indent="0">
              <a:buNone/>
            </a:pPr>
            <a:r>
              <a:rPr lang="en-US" dirty="0" smtClean="0"/>
              <a:t>R – Rather</a:t>
            </a:r>
          </a:p>
          <a:p>
            <a:pPr marL="0" indent="0">
              <a:buNone/>
            </a:pPr>
            <a:r>
              <a:rPr lang="en-US" dirty="0" smtClean="0"/>
              <a:t>V – Very</a:t>
            </a:r>
          </a:p>
          <a:p>
            <a:pPr marL="0" indent="0">
              <a:buNone/>
            </a:pPr>
            <a:r>
              <a:rPr lang="en-US" dirty="0" smtClean="0"/>
              <a:t>I – Intelligent</a:t>
            </a:r>
          </a:p>
          <a:p>
            <a:pPr marL="0" indent="0">
              <a:buNone/>
            </a:pPr>
            <a:r>
              <a:rPr lang="en-US" dirty="0" smtClean="0"/>
              <a:t>S -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63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J.A.R.V.I.S.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EEECE1"/>
                </a:solidFill>
              </a:rPr>
              <a:t>Home Sensors</a:t>
            </a:r>
          </a:p>
          <a:p>
            <a:r>
              <a:rPr lang="en-US" b="1" dirty="0" smtClean="0">
                <a:solidFill>
                  <a:srgbClr val="EEECE1"/>
                </a:solidFill>
              </a:rPr>
              <a:t>Home Control (Lights/Blinds/Etc.)</a:t>
            </a:r>
          </a:p>
          <a:p>
            <a:r>
              <a:rPr lang="en-US" b="1" dirty="0" smtClean="0"/>
              <a:t>Speech Recognition / </a:t>
            </a:r>
            <a:r>
              <a:rPr lang="en-US" b="1" dirty="0"/>
              <a:t> </a:t>
            </a:r>
            <a:r>
              <a:rPr lang="en-US" b="1" dirty="0" smtClean="0"/>
              <a:t>Text-To-Speech</a:t>
            </a:r>
          </a:p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TV / Stereo Control</a:t>
            </a:r>
          </a:p>
          <a:p>
            <a:r>
              <a:rPr lang="en-US" dirty="0" smtClean="0"/>
              <a:t>Event Based System &amp; Robot Control</a:t>
            </a:r>
          </a:p>
          <a:p>
            <a:r>
              <a:rPr lang="en-US" strike="sngStrike" dirty="0" smtClean="0"/>
              <a:t>3D Metal Printers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Speech Recognition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w/Sphinx4 </a:t>
            </a:r>
          </a:p>
          <a:p>
            <a:r>
              <a:rPr lang="en-US" dirty="0" smtClean="0"/>
              <a:t>Open Source Java Speech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9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Wrote this book in 2005.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259" r="-70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23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– Part 1 (Chapter 6)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while (true) {</a:t>
            </a:r>
            <a:br>
              <a:rPr lang="en-US" dirty="0"/>
            </a:br>
            <a:r>
              <a:rPr lang="en-US" dirty="0"/>
              <a:t>    Result result = </a:t>
            </a:r>
            <a:r>
              <a:rPr lang="en-US" dirty="0" err="1"/>
              <a:t>recognizer.recognize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if (result != null)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EEECE1"/>
                </a:solidFill>
              </a:rPr>
              <a:t>String </a:t>
            </a:r>
            <a:r>
              <a:rPr lang="en-US" dirty="0" err="1">
                <a:solidFill>
                  <a:srgbClr val="EEECE1"/>
                </a:solidFill>
              </a:rPr>
              <a:t>resultText</a:t>
            </a:r>
            <a:r>
              <a:rPr lang="en-US" dirty="0">
                <a:solidFill>
                  <a:srgbClr val="EEECE1"/>
                </a:solidFill>
              </a:rPr>
              <a:t> = </a:t>
            </a:r>
            <a:r>
              <a:rPr lang="en-US" dirty="0" err="1">
                <a:solidFill>
                  <a:srgbClr val="EEECE1"/>
                </a:solidFill>
              </a:rPr>
              <a:t>result.getBestFinalResultNoFiller</a:t>
            </a:r>
            <a:r>
              <a:rPr lang="en-US" dirty="0">
                <a:solidFill>
                  <a:srgbClr val="EEECE1"/>
                </a:solidFill>
              </a:rPr>
              <a:t>();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/>
              <a:t>        </a:t>
            </a:r>
            <a:r>
              <a:rPr lang="en-US" dirty="0" err="1"/>
              <a:t>JarvisUtils.logger</a:t>
            </a:r>
            <a:r>
              <a:rPr lang="en-US" dirty="0"/>
              <a:t>("I heard: " + </a:t>
            </a:r>
            <a:r>
              <a:rPr lang="en-US" dirty="0" err="1"/>
              <a:t>resultText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String </a:t>
            </a:r>
            <a:r>
              <a:rPr lang="en-US" dirty="0" err="1"/>
              <a:t>recognizerURL</a:t>
            </a:r>
            <a:r>
              <a:rPr lang="en-US" dirty="0"/>
              <a:t> = "http://192.168.1.60/voice/respond/";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ApacheHttp.postSingleString</a:t>
            </a:r>
            <a:r>
              <a:rPr lang="en-US" dirty="0"/>
              <a:t>(</a:t>
            </a:r>
            <a:r>
              <a:rPr lang="en-US" dirty="0" err="1"/>
              <a:t>recognizerURL</a:t>
            </a:r>
            <a:r>
              <a:rPr lang="en-US" dirty="0"/>
              <a:t>,"txt",</a:t>
            </a:r>
            <a:r>
              <a:rPr lang="en-US" dirty="0" err="1"/>
              <a:t>resultText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JarvisUtils.pause</a:t>
            </a:r>
            <a:r>
              <a:rPr lang="en-US" dirty="0"/>
              <a:t>(2000); // wait a second before listening again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6304448" y="1417638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4679"/>
              <a:gd name="adj6" fmla="val -2073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Gets “best”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48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– Part 1 (Chapter 6)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while (true) {</a:t>
            </a:r>
            <a:br>
              <a:rPr lang="en-US" dirty="0"/>
            </a:br>
            <a:r>
              <a:rPr lang="en-US" dirty="0"/>
              <a:t>    Result result = </a:t>
            </a:r>
            <a:r>
              <a:rPr lang="en-US" dirty="0" err="1"/>
              <a:t>recognizer.recognize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if (result != null) {</a:t>
            </a:r>
            <a:br>
              <a:rPr lang="en-US" dirty="0"/>
            </a:br>
            <a:r>
              <a:rPr lang="en-US" dirty="0"/>
              <a:t>        String </a:t>
            </a:r>
            <a:r>
              <a:rPr lang="en-US" dirty="0" err="1"/>
              <a:t>resultText</a:t>
            </a:r>
            <a:r>
              <a:rPr lang="en-US" dirty="0"/>
              <a:t> = </a:t>
            </a:r>
            <a:r>
              <a:rPr lang="en-US" dirty="0" err="1"/>
              <a:t>result.getBestFinalResultNoFiller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JarvisUtils.logger</a:t>
            </a:r>
            <a:r>
              <a:rPr lang="en-US" dirty="0"/>
              <a:t>("I heard: " + </a:t>
            </a:r>
            <a:r>
              <a:rPr lang="en-US" dirty="0" err="1"/>
              <a:t>resultText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String </a:t>
            </a:r>
            <a:r>
              <a:rPr lang="en-US" dirty="0" err="1"/>
              <a:t>recognizerURL</a:t>
            </a:r>
            <a:r>
              <a:rPr lang="en-US" dirty="0"/>
              <a:t> = "http://192.168.1.60/voice/respond/";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EEECE1"/>
                </a:solidFill>
              </a:rPr>
              <a:t>ApacheHttp.postSingleString</a:t>
            </a:r>
            <a:r>
              <a:rPr lang="en-US" dirty="0">
                <a:solidFill>
                  <a:srgbClr val="EEECE1"/>
                </a:solidFill>
              </a:rPr>
              <a:t>(</a:t>
            </a:r>
            <a:r>
              <a:rPr lang="en-US" dirty="0" err="1">
                <a:solidFill>
                  <a:srgbClr val="EEECE1"/>
                </a:solidFill>
              </a:rPr>
              <a:t>recognizerURL</a:t>
            </a:r>
            <a:r>
              <a:rPr lang="en-US" dirty="0">
                <a:solidFill>
                  <a:srgbClr val="EEECE1"/>
                </a:solidFill>
              </a:rPr>
              <a:t>,"txt",</a:t>
            </a:r>
            <a:r>
              <a:rPr lang="en-US" dirty="0" err="1">
                <a:solidFill>
                  <a:srgbClr val="EEECE1"/>
                </a:solidFill>
              </a:rPr>
              <a:t>resultText</a:t>
            </a:r>
            <a:r>
              <a:rPr lang="en-US" dirty="0">
                <a:solidFill>
                  <a:srgbClr val="EEECE1"/>
                </a:solidFill>
              </a:rPr>
              <a:t>);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/>
              <a:t>        </a:t>
            </a:r>
            <a:r>
              <a:rPr lang="en-US" dirty="0" err="1"/>
              <a:t>JarvisUtils.pause</a:t>
            </a:r>
            <a:r>
              <a:rPr lang="en-US" dirty="0"/>
              <a:t>(2000); // wait a second before listening again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4" name="Line Callout 2 3"/>
          <p:cNvSpPr/>
          <p:nvPr/>
        </p:nvSpPr>
        <p:spPr>
          <a:xfrm>
            <a:off x="5881127" y="5392542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9992"/>
              <a:gd name="adj6" fmla="val -5126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Passes to service for response &amp; TTS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7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Call To Specific Words </a:t>
            </a:r>
            <a:r>
              <a:rPr lang="en-US" dirty="0" smtClean="0">
                <a:sym typeface="Wingdings"/>
              </a:rPr>
              <a:t> Map to specific URLs</a:t>
            </a:r>
          </a:p>
          <a:p>
            <a:r>
              <a:rPr lang="en-US" dirty="0" smtClean="0">
                <a:sym typeface="Wingdings"/>
              </a:rPr>
              <a:t>Each time I wanted to update, I had to re-compile, and updated.</a:t>
            </a:r>
          </a:p>
          <a:p>
            <a:r>
              <a:rPr lang="en-US" dirty="0" smtClean="0">
                <a:sym typeface="Wingdings"/>
              </a:rPr>
              <a:t>I wanted something more dynamic.</a:t>
            </a:r>
          </a:p>
          <a:p>
            <a:r>
              <a:rPr lang="en-US" dirty="0" smtClean="0"/>
              <a:t>if </a:t>
            </a:r>
            <a:r>
              <a:rPr lang="en-US" dirty="0" smtClean="0">
                <a:solidFill>
                  <a:srgbClr val="FFFF00"/>
                </a:solidFill>
              </a:rPr>
              <a:t>command1, call service1</a:t>
            </a:r>
            <a:r>
              <a:rPr lang="en-US" dirty="0" smtClean="0"/>
              <a:t>, if </a:t>
            </a:r>
            <a:r>
              <a:rPr lang="en-US" dirty="0" smtClean="0">
                <a:solidFill>
                  <a:schemeClr val="tx2"/>
                </a:solidFill>
              </a:rPr>
              <a:t>command2, call service2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7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Early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Sent words to service.</a:t>
            </a:r>
          </a:p>
          <a:p>
            <a:r>
              <a:rPr lang="en-US" dirty="0" smtClean="0"/>
              <a:t>Service mapped words to new service endpoints.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79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Late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Changed from service mappings to event publish via </a:t>
            </a:r>
            <a:r>
              <a:rPr lang="en-US" dirty="0" err="1" smtClean="0"/>
              <a:t>RabbitMQ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15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Voice (</a:t>
            </a:r>
            <a:r>
              <a:rPr lang="en-US" dirty="0" err="1" smtClean="0"/>
              <a:t>Cepstral</a:t>
            </a:r>
            <a:r>
              <a:rPr lang="en-US" dirty="0" smtClean="0"/>
              <a:t> TTS)</a:t>
            </a:r>
          </a:p>
          <a:p>
            <a:r>
              <a:rPr lang="en-US" dirty="0" smtClean="0"/>
              <a:t>Festival TTS (Free)</a:t>
            </a:r>
          </a:p>
          <a:p>
            <a:r>
              <a:rPr lang="en-US" dirty="0" smtClean="0"/>
              <a:t>Linux command I’m using: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usr</a:t>
            </a:r>
            <a:r>
              <a:rPr lang="en-US" dirty="0" smtClean="0">
                <a:solidFill>
                  <a:srgbClr val="EEECE1"/>
                </a:solidFill>
              </a:rPr>
              <a:t>/bin/</a:t>
            </a:r>
            <a:r>
              <a:rPr lang="en-US" dirty="0" err="1" smtClean="0">
                <a:solidFill>
                  <a:srgbClr val="EEECE1"/>
                </a:solidFill>
              </a:rPr>
              <a:t>padsp</a:t>
            </a:r>
            <a:r>
              <a:rPr lang="en-US" dirty="0" smtClean="0">
                <a:solidFill>
                  <a:srgbClr val="EEECE1"/>
                </a:solidFill>
              </a:rPr>
              <a:t> swift “words to speak”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57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swift "$1" -o </a:t>
            </a:r>
            <a:r>
              <a:rPr lang="en-US" dirty="0" err="1" smtClean="0">
                <a:solidFill>
                  <a:srgbClr val="EEECE1"/>
                </a:solidFill>
              </a:rPr>
              <a:t>tmp.wav</a:t>
            </a:r>
            <a:r>
              <a:rPr lang="en-US" dirty="0" smtClean="0">
                <a:solidFill>
                  <a:srgbClr val="EEECE1"/>
                </a:solidFill>
              </a:rPr>
              <a:t> // create wav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tmp.mp3'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3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J.A.R.V.I.S.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Ubuntu Server 12.04</a:t>
            </a:r>
          </a:p>
          <a:p>
            <a:r>
              <a:rPr lang="en-US" dirty="0" smtClean="0"/>
              <a:t>Core i5 / 16GB Ram / 240GB SSD</a:t>
            </a:r>
          </a:p>
          <a:p>
            <a:r>
              <a:rPr lang="en-US" dirty="0" smtClean="0"/>
              <a:t>1GB Ethernet / 1 Bluetooth </a:t>
            </a:r>
          </a:p>
          <a:p>
            <a:r>
              <a:rPr lang="en-US" dirty="0" smtClean="0"/>
              <a:t>4 USB Serial Ports</a:t>
            </a:r>
          </a:p>
          <a:p>
            <a:r>
              <a:rPr lang="en-US" dirty="0" smtClean="0"/>
              <a:t>4 Slave Raspberry PIs w/LIRC &amp; Temp Sensors</a:t>
            </a:r>
          </a:p>
          <a:p>
            <a:r>
              <a:rPr lang="en-US" dirty="0" smtClean="0"/>
              <a:t>9 Network Cameras</a:t>
            </a:r>
          </a:p>
          <a:p>
            <a:r>
              <a:rPr lang="en-US" dirty="0" smtClean="0"/>
              <a:t>1 Windows Machine for Skype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@</a:t>
            </a:r>
            <a:r>
              <a:rPr lang="en-US" dirty="0" err="1" smtClean="0">
                <a:solidFill>
                  <a:srgbClr val="EEECE1"/>
                </a:solidFill>
              </a:rPr>
              <a:t>jarvispreston</a:t>
            </a:r>
            <a:r>
              <a:rPr lang="en-US" dirty="0" smtClean="0">
                <a:solidFill>
                  <a:srgbClr val="EEECE1"/>
                </a:solidFill>
              </a:rPr>
              <a:t> (Twitter Handle)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37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lame </a:t>
            </a:r>
            <a:r>
              <a:rPr lang="en-US" dirty="0" err="1">
                <a:solidFill>
                  <a:srgbClr val="EEECE1"/>
                </a:solidFill>
              </a:rPr>
              <a:t>tmp.wav</a:t>
            </a:r>
            <a:r>
              <a:rPr lang="en-US" dirty="0">
                <a:solidFill>
                  <a:srgbClr val="EEECE1"/>
                </a:solidFill>
              </a:rPr>
              <a:t> </a:t>
            </a:r>
            <a:r>
              <a:rPr lang="en-US" dirty="0" smtClean="0">
                <a:solidFill>
                  <a:srgbClr val="EEECE1"/>
                </a:solidFill>
              </a:rPr>
              <a:t>tmp.mp3 // convert to mp3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tmp.mp3'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scp</a:t>
            </a:r>
            <a:r>
              <a:rPr lang="en-US" dirty="0">
                <a:solidFill>
                  <a:srgbClr val="EEECE1"/>
                </a:solidFill>
              </a:rPr>
              <a:t> tmp.mp3 pi@10.10.10.32:</a:t>
            </a:r>
            <a:r>
              <a:rPr lang="en-US" dirty="0" smtClean="0">
                <a:solidFill>
                  <a:srgbClr val="EEECE1"/>
                </a:solidFill>
              </a:rPr>
              <a:t>tmp.mp3 // send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tmp.mp3'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ssh</a:t>
            </a:r>
            <a:r>
              <a:rPr lang="en-US" dirty="0">
                <a:solidFill>
                  <a:srgbClr val="EEECE1"/>
                </a:solidFill>
              </a:rPr>
              <a:t> pi@10.10.10.32 'mpg123 </a:t>
            </a:r>
            <a:r>
              <a:rPr lang="en-US" dirty="0" smtClean="0">
                <a:solidFill>
                  <a:srgbClr val="EEECE1"/>
                </a:solidFill>
              </a:rPr>
              <a:t>tmp.mp3' // play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talk to J.A.R.V.I.S.?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</a:p>
          <a:p>
            <a:r>
              <a:rPr lang="en-US" dirty="0" smtClean="0"/>
              <a:t>Wireless Headset</a:t>
            </a:r>
          </a:p>
          <a:p>
            <a:r>
              <a:rPr lang="en-US" dirty="0" smtClean="0"/>
              <a:t>Bluetooth</a:t>
            </a:r>
          </a:p>
          <a:p>
            <a:r>
              <a:rPr lang="en-US" dirty="0" smtClean="0"/>
              <a:t>Skype via API?</a:t>
            </a:r>
          </a:p>
          <a:p>
            <a:r>
              <a:rPr lang="en-US" dirty="0" smtClean="0"/>
              <a:t>Skype as Services??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6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Skype As Service (low-tech)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rcRect l="-26282" r="-262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4225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 Recognition – Publishing Events</a:t>
            </a:r>
          </a:p>
          <a:p>
            <a:r>
              <a:rPr lang="en-US" dirty="0" smtClean="0"/>
              <a:t>Text To Speech either via Speaker, Skype (Phone) or Remote Speaker</a:t>
            </a:r>
          </a:p>
          <a:p>
            <a:r>
              <a:rPr lang="en-US" dirty="0" smtClean="0"/>
              <a:t>Tell J.A.R.V.I.S. to turn on lights and turn off lights</a:t>
            </a:r>
          </a:p>
        </p:txBody>
      </p:sp>
    </p:spTree>
    <p:extLst>
      <p:ext uri="{BB962C8B-B14F-4D97-AF65-F5344CB8AC3E}">
        <p14:creationId xmlns:p14="http://schemas.microsoft.com/office/powerpoint/2010/main" val="2309828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J.A.R.V.I.S Voice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69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Next?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96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 Network Cameras in Total</a:t>
            </a:r>
          </a:p>
          <a:p>
            <a:r>
              <a:rPr lang="en-US" dirty="0" smtClean="0"/>
              <a:t>To Report Motion Detection Events</a:t>
            </a:r>
          </a:p>
          <a:p>
            <a:r>
              <a:rPr lang="en-US" dirty="0" smtClean="0"/>
              <a:t>Each capable of doing face recognition (still debugging)</a:t>
            </a:r>
          </a:p>
          <a:p>
            <a:r>
              <a:rPr lang="en-US" dirty="0" smtClean="0"/>
              <a:t>J.A.R.V.I.S. – Using Java based motion detection in multiple threads for each camera defined via UI</a:t>
            </a:r>
          </a:p>
          <a:p>
            <a:r>
              <a:rPr lang="en-US" dirty="0" smtClean="0"/>
              <a:t>Table of Camera Stored in J.A.R.V.I.S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81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Foscam</a:t>
            </a:r>
            <a:r>
              <a:rPr lang="en-US" dirty="0" smtClean="0"/>
              <a:t> Pan/Tilt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956560" y="1165146"/>
            <a:ext cx="341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Resolution 640x480 and 1280x720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4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did I get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88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r>
              <a:rPr lang="en-US" dirty="0" err="1" smtClean="0"/>
              <a:t>Snapshot_url</a:t>
            </a:r>
            <a:r>
              <a:rPr lang="en-US" dirty="0"/>
              <a:t> </a:t>
            </a:r>
            <a:r>
              <a:rPr lang="en-US" dirty="0" smtClean="0"/>
              <a:t>for taking JPG image</a:t>
            </a:r>
          </a:p>
          <a:p>
            <a:r>
              <a:rPr lang="en-US" dirty="0" smtClean="0"/>
              <a:t>Sample Frequency in milliseconds</a:t>
            </a:r>
          </a:p>
          <a:p>
            <a:r>
              <a:rPr lang="en-US" dirty="0" smtClean="0"/>
              <a:t>Sensitivity</a:t>
            </a:r>
          </a:p>
          <a:p>
            <a:r>
              <a:rPr lang="en-US" dirty="0" smtClean="0"/>
              <a:t>Top, Left, Height, Width</a:t>
            </a:r>
          </a:p>
          <a:p>
            <a:r>
              <a:rPr lang="en-US" dirty="0" smtClean="0"/>
              <a:t>Notify URL / Event To Publish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09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9 Cams Mapped To Location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J.A.R.V.I.S. monitors “motion” events and “face” events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Checks For Motion every 500ms to 2000ms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Face checks only if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261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TV / Stereo Control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Device Might Have an API</a:t>
            </a:r>
          </a:p>
          <a:p>
            <a:r>
              <a:rPr lang="en-US" dirty="0" smtClean="0"/>
              <a:t>LIRC w/Raspberry PI</a:t>
            </a:r>
          </a:p>
        </p:txBody>
      </p:sp>
    </p:spTree>
    <p:extLst>
      <p:ext uri="{BB962C8B-B14F-4D97-AF65-F5344CB8AC3E}">
        <p14:creationId xmlns:p14="http://schemas.microsoft.com/office/powerpoint/2010/main" val="3070845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- Power 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http://192.168.1.99:8080/remote/processKey?key=poweron&amp;hold=keyPress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266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– Power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http://192.168.1.99:8080/remote/processKey?key=poweroff&amp;hold=keyPress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91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– Change Channel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</a:t>
            </a:r>
            <a:r>
              <a:rPr lang="en-US" dirty="0" err="1" smtClean="0">
                <a:solidFill>
                  <a:srgbClr val="EEECE1"/>
                </a:solidFill>
              </a:rPr>
              <a:t>tv</a:t>
            </a: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tune?major</a:t>
            </a:r>
            <a:r>
              <a:rPr lang="en-US" dirty="0" smtClean="0">
                <a:solidFill>
                  <a:srgbClr val="EEECE1"/>
                </a:solidFill>
              </a:rPr>
              <a:t>=10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67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Sparkfun</a:t>
            </a:r>
            <a:r>
              <a:rPr lang="en-US" dirty="0" smtClean="0"/>
              <a:t> – Max Power LED $2.95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8911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Infrared Remote Control - </a:t>
            </a:r>
            <a:r>
              <a:rPr lang="en-US" dirty="0" smtClean="0">
                <a:solidFill>
                  <a:srgbClr val="EEECE1"/>
                </a:solidFill>
              </a:rPr>
              <a:t>http://www.lirc.org/</a:t>
            </a:r>
            <a:r>
              <a:rPr lang="en-US" dirty="0" smtClean="0"/>
              <a:t> </a:t>
            </a:r>
          </a:p>
          <a:p>
            <a:r>
              <a:rPr lang="en-US" dirty="0"/>
              <a:t>a</a:t>
            </a:r>
            <a:r>
              <a:rPr lang="en-US" dirty="0" smtClean="0"/>
              <a:t>pt-get install </a:t>
            </a:r>
            <a:r>
              <a:rPr lang="en-US" dirty="0" err="1" smtClean="0"/>
              <a:t>lirc</a:t>
            </a:r>
            <a:endParaRPr lang="en-US" dirty="0" smtClean="0"/>
          </a:p>
          <a:p>
            <a:r>
              <a:rPr lang="en-US" dirty="0" smtClean="0"/>
              <a:t>update /</a:t>
            </a:r>
            <a:r>
              <a:rPr lang="en-US" dirty="0" err="1" smtClean="0"/>
              <a:t>etc</a:t>
            </a:r>
            <a:r>
              <a:rPr lang="en-US" dirty="0" smtClean="0"/>
              <a:t>/modules</a:t>
            </a:r>
          </a:p>
          <a:p>
            <a:r>
              <a:rPr lang="en-US" dirty="0"/>
              <a:t>u</a:t>
            </a:r>
            <a:r>
              <a:rPr lang="en-US" dirty="0" smtClean="0"/>
              <a:t>pdate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lirc</a:t>
            </a:r>
            <a:r>
              <a:rPr lang="en-US" dirty="0" smtClean="0"/>
              <a:t>/</a:t>
            </a:r>
            <a:r>
              <a:rPr lang="en-US" dirty="0" err="1" smtClean="0"/>
              <a:t>hardware.conf</a:t>
            </a:r>
            <a:endParaRPr lang="en-US" dirty="0" smtClean="0"/>
          </a:p>
          <a:p>
            <a:r>
              <a:rPr lang="en-US" dirty="0" smtClean="0"/>
              <a:t>update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lirc</a:t>
            </a:r>
            <a:r>
              <a:rPr lang="en-US" dirty="0" smtClean="0"/>
              <a:t>/</a:t>
            </a:r>
            <a:r>
              <a:rPr lang="en-US" dirty="0" err="1" smtClean="0"/>
              <a:t>lircd.conf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4284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From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php</a:t>
            </a:r>
            <a:r>
              <a:rPr lang="en-US" dirty="0" smtClean="0"/>
              <a:t> exec(garage-</a:t>
            </a:r>
            <a:r>
              <a:rPr lang="en-US" dirty="0" err="1" smtClean="0"/>
              <a:t>power.sh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#!/bin/bash</a:t>
            </a:r>
            <a:b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</a:br>
            <a:r>
              <a:rPr lang="en-US" dirty="0" err="1" smtClean="0">
                <a:solidFill>
                  <a:srgbClr val="EEECE1"/>
                </a:solidFill>
                <a:latin typeface="Courier New"/>
                <a:cs typeface="Courier New"/>
              </a:rPr>
              <a:t>ssh</a:t>
            </a: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 pi@10.10.10.32 '</a:t>
            </a:r>
            <a:r>
              <a:rPr lang="en-US" dirty="0" err="1" smtClean="0">
                <a:solidFill>
                  <a:srgbClr val="EEECE1"/>
                </a:solidFill>
                <a:latin typeface="Courier New"/>
                <a:cs typeface="Courier New"/>
              </a:rPr>
              <a:t>irsend</a:t>
            </a: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 SEND_ONCE yam POWER</a:t>
            </a:r>
            <a:r>
              <a:rPr lang="en-US" dirty="0">
                <a:solidFill>
                  <a:srgbClr val="EEECE1"/>
                </a:solidFill>
                <a:latin typeface="Courier New"/>
                <a:cs typeface="Courier New"/>
              </a:rPr>
              <a:t>'</a:t>
            </a:r>
            <a:endParaRPr lang="en-US" dirty="0" smtClean="0">
              <a:solidFill>
                <a:srgbClr val="EEECE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** Subscribe to STEREO_ON event, calls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96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LIRC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0072" r="-30072"/>
          <a:stretch>
            <a:fillRect/>
          </a:stretch>
        </p:blipFill>
        <p:spPr>
          <a:xfrm>
            <a:off x="-750815" y="1600200"/>
            <a:ext cx="8229600" cy="4525963"/>
          </a:xfrm>
        </p:spPr>
      </p:pic>
      <p:sp>
        <p:nvSpPr>
          <p:cNvPr id="5" name="Line Callout 2 4"/>
          <p:cNvSpPr/>
          <p:nvPr/>
        </p:nvSpPr>
        <p:spPr>
          <a:xfrm>
            <a:off x="6472551" y="3947122"/>
            <a:ext cx="22142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584"/>
              <a:gd name="adj6" fmla="val -4837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GPIO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9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2008</a:t>
            </a:r>
            <a:endParaRPr lang="en-US" dirty="0"/>
          </a:p>
        </p:txBody>
      </p:sp>
      <p:pic>
        <p:nvPicPr>
          <p:cNvPr id="4" name="Iron Man Alarm Clock Sence 1080p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2502" b="22502"/>
          <a:stretch>
            <a:fillRect/>
          </a:stretch>
        </p:blipFill>
        <p:spPr>
          <a:xfrm>
            <a:off x="4165600" y="3455988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351196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</a:t>
            </a:r>
            <a:r>
              <a:rPr lang="en-US" dirty="0" err="1" smtClean="0"/>
              <a:t>ircd.conf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begin remote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name  yam</a:t>
            </a:r>
          </a:p>
          <a:p>
            <a:pPr marL="0" indent="0">
              <a:buNone/>
            </a:pPr>
            <a:r>
              <a:rPr lang="en-US" dirty="0"/>
              <a:t>  bits           32</a:t>
            </a:r>
          </a:p>
          <a:p>
            <a:pPr marL="0" indent="0">
              <a:buNone/>
            </a:pPr>
            <a:r>
              <a:rPr lang="en-US" dirty="0"/>
              <a:t>  flags SPACE_ENC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eps</a:t>
            </a:r>
            <a:r>
              <a:rPr lang="en-US" dirty="0"/>
              <a:t>            20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aeps</a:t>
            </a:r>
            <a:r>
              <a:rPr lang="en-US" dirty="0"/>
              <a:t>          200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header       8800  4400</a:t>
            </a:r>
          </a:p>
          <a:p>
            <a:pPr marL="0" indent="0">
              <a:buNone/>
            </a:pPr>
            <a:r>
              <a:rPr lang="en-US" dirty="0"/>
              <a:t>  one           550  1650</a:t>
            </a:r>
          </a:p>
          <a:p>
            <a:pPr marL="0" indent="0">
              <a:buNone/>
            </a:pPr>
            <a:r>
              <a:rPr lang="it-IT" dirty="0"/>
              <a:t>  zero          550   550</a:t>
            </a:r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ptrail</a:t>
            </a:r>
            <a:r>
              <a:rPr lang="fr-FR" dirty="0"/>
              <a:t>        550</a:t>
            </a:r>
          </a:p>
          <a:p>
            <a:pPr marL="0" indent="0">
              <a:buNone/>
            </a:pPr>
            <a:r>
              <a:rPr lang="en-US" dirty="0"/>
              <a:t>  repeat       8800  2200</a:t>
            </a:r>
          </a:p>
          <a:p>
            <a:pPr marL="0" indent="0">
              <a:buNone/>
            </a:pPr>
            <a:r>
              <a:rPr lang="en-US" dirty="0"/>
              <a:t>  gap          38500</a:t>
            </a:r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err="1"/>
              <a:t>toggle_bit</a:t>
            </a:r>
            <a:r>
              <a:rPr lang="it-IT" dirty="0"/>
              <a:t>      0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en-US" dirty="0"/>
              <a:t>  frequency    38000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begin codes</a:t>
            </a:r>
          </a:p>
          <a:p>
            <a:pPr marL="0" indent="0">
              <a:buNone/>
            </a:pPr>
            <a:r>
              <a:rPr lang="en-US" dirty="0"/>
              <a:t>          POWER                    0x000000005EA1F807</a:t>
            </a:r>
          </a:p>
        </p:txBody>
      </p:sp>
    </p:spTree>
    <p:extLst>
      <p:ext uri="{BB962C8B-B14F-4D97-AF65-F5344CB8AC3E}">
        <p14:creationId xmlns:p14="http://schemas.microsoft.com/office/powerpoint/2010/main" val="2182703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Garage Wiring Diagram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65" r="-29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0594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Garage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EEECE1"/>
                </a:solidFill>
              </a:rPr>
              <a:t>PUBLISHERS (garage-pi)</a:t>
            </a:r>
          </a:p>
          <a:p>
            <a:r>
              <a:rPr lang="en-US" dirty="0" smtClean="0"/>
              <a:t>If (open) publish (‘garage-door-open’)</a:t>
            </a:r>
          </a:p>
          <a:p>
            <a:r>
              <a:rPr lang="en-US" b="1" dirty="0" smtClean="0">
                <a:solidFill>
                  <a:srgbClr val="EEECE1"/>
                </a:solidFill>
              </a:rPr>
              <a:t>CONSUMERS (garage-pi, </a:t>
            </a:r>
            <a:r>
              <a:rPr lang="en-US" b="1" dirty="0" err="1" smtClean="0">
                <a:solidFill>
                  <a:srgbClr val="EEECE1"/>
                </a:solidFill>
              </a:rPr>
              <a:t>jarvis</a:t>
            </a:r>
            <a:r>
              <a:rPr lang="en-US" b="1" dirty="0" smtClean="0">
                <a:solidFill>
                  <a:srgbClr val="EEECE1"/>
                </a:solidFill>
              </a:rPr>
              <a:t>, </a:t>
            </a:r>
            <a:r>
              <a:rPr lang="en-US" b="1" dirty="0" err="1" smtClean="0">
                <a:solidFill>
                  <a:srgbClr val="EEECE1"/>
                </a:solidFill>
              </a:rPr>
              <a:t>feynman</a:t>
            </a:r>
            <a:r>
              <a:rPr lang="en-US" b="1" dirty="0" smtClean="0">
                <a:solidFill>
                  <a:srgbClr val="EEECE1"/>
                </a:solidFill>
              </a:rPr>
              <a:t>)</a:t>
            </a:r>
          </a:p>
          <a:p>
            <a:r>
              <a:rPr lang="en-US" dirty="0" smtClean="0"/>
              <a:t>turn on PC</a:t>
            </a:r>
          </a:p>
          <a:p>
            <a:r>
              <a:rPr lang="en-US" dirty="0" smtClean="0"/>
              <a:t>greet via </a:t>
            </a:r>
            <a:r>
              <a:rPr lang="en-US" dirty="0" err="1" smtClean="0"/>
              <a:t>tts</a:t>
            </a:r>
            <a:endParaRPr lang="en-US" dirty="0" smtClean="0"/>
          </a:p>
          <a:p>
            <a:r>
              <a:rPr lang="en-US" dirty="0" smtClean="0"/>
              <a:t>turn on garage lights, </a:t>
            </a:r>
          </a:p>
          <a:p>
            <a:r>
              <a:rPr lang="en-US" dirty="0" smtClean="0"/>
              <a:t>turn on garage TV or Stereo (different rules)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346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Step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Event Based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38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Events?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that’s happening is some kind of event.</a:t>
            </a:r>
          </a:p>
          <a:p>
            <a:r>
              <a:rPr lang="en-US" dirty="0" smtClean="0"/>
              <a:t>Multiple subscribers to events  - </a:t>
            </a:r>
            <a:r>
              <a:rPr lang="en-US" dirty="0" err="1" smtClean="0">
                <a:solidFill>
                  <a:srgbClr val="EEECE1"/>
                </a:solidFill>
              </a:rPr>
              <a:t>jarvis</a:t>
            </a:r>
            <a:r>
              <a:rPr lang="en-US" dirty="0" smtClean="0">
                <a:solidFill>
                  <a:srgbClr val="EEECE1"/>
                </a:solidFill>
              </a:rPr>
              <a:t>, </a:t>
            </a:r>
            <a:r>
              <a:rPr lang="en-US" dirty="0" err="1" smtClean="0">
                <a:solidFill>
                  <a:srgbClr val="EEECE1"/>
                </a:solidFill>
              </a:rPr>
              <a:t>tvroom</a:t>
            </a:r>
            <a:r>
              <a:rPr lang="en-US" dirty="0" smtClean="0">
                <a:solidFill>
                  <a:srgbClr val="EEECE1"/>
                </a:solidFill>
              </a:rPr>
              <a:t>-pi, garage-pi, basement-pi, </a:t>
            </a:r>
            <a:r>
              <a:rPr lang="en-US" dirty="0" err="1" smtClean="0">
                <a:solidFill>
                  <a:srgbClr val="EEECE1"/>
                </a:solidFill>
              </a:rPr>
              <a:t>feynman-jr</a:t>
            </a:r>
            <a:r>
              <a:rPr lang="en-US" dirty="0" smtClean="0">
                <a:solidFill>
                  <a:srgbClr val="EEECE1"/>
                </a:solidFill>
              </a:rPr>
              <a:t>, </a:t>
            </a:r>
            <a:r>
              <a:rPr lang="en-US" dirty="0" err="1" smtClean="0">
                <a:solidFill>
                  <a:srgbClr val="EEECE1"/>
                </a:solidFill>
              </a:rPr>
              <a:t>feynman</a:t>
            </a:r>
            <a:r>
              <a:rPr lang="en-US" dirty="0" smtClean="0">
                <a:solidFill>
                  <a:srgbClr val="EEECE1"/>
                </a:solidFill>
              </a:rPr>
              <a:t> </a:t>
            </a:r>
            <a:r>
              <a:rPr lang="en-US" dirty="0" smtClean="0"/>
              <a:t>(in garage)</a:t>
            </a:r>
          </a:p>
          <a:p>
            <a:r>
              <a:rPr lang="en-US" dirty="0" smtClean="0"/>
              <a:t>One places to control event processing vs. in each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71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 Recognition – Mapped to services, words were hard coded, each update required new java compile.</a:t>
            </a:r>
          </a:p>
          <a:p>
            <a:r>
              <a:rPr lang="en-US" dirty="0" smtClean="0"/>
              <a:t>Hard coded URLS everywhere – 4 </a:t>
            </a:r>
            <a:r>
              <a:rPr lang="en-US" dirty="0" err="1" smtClean="0"/>
              <a:t>Pis</a:t>
            </a:r>
            <a:r>
              <a:rPr lang="en-US" dirty="0" smtClean="0"/>
              <a:t>, new functionality, required going everywhere and updating service definition.</a:t>
            </a:r>
          </a:p>
          <a:p>
            <a:r>
              <a:rPr lang="en-US" dirty="0" smtClean="0"/>
              <a:t>Chains of Services (IF-THIS-THEN-THAT) IFTTT required going lots of places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844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Installation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1657" b="-51657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796086" y="1232972"/>
            <a:ext cx="576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 err="1" smtClean="0"/>
              <a:t>amqp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00529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RabbitMQ</a:t>
            </a:r>
            <a:r>
              <a:rPr lang="en-US" dirty="0" smtClean="0"/>
              <a:t> - Installation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46243" b="-462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6228" y="1232972"/>
            <a:ext cx="47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apt-get install </a:t>
            </a:r>
            <a:r>
              <a:rPr lang="en-US" dirty="0" err="1" smtClean="0"/>
              <a:t>rabbitmq</a:t>
            </a:r>
            <a:r>
              <a:rPr lang="en-US" dirty="0" smtClean="0"/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1963155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Load Event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"name": "test",</a:t>
            </a:r>
            <a:br>
              <a:rPr lang="en-US" dirty="0"/>
            </a:br>
            <a:r>
              <a:rPr lang="en-US" dirty="0"/>
              <a:t>    "events": </a:t>
            </a:r>
            <a:r>
              <a:rPr lang="en-US" dirty="0" smtClean="0"/>
              <a:t>[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"broadcast",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"endpoints": </a:t>
            </a:r>
            <a:r>
              <a:rPr lang="en-US" dirty="0" smtClean="0"/>
              <a:t>[</a:t>
            </a:r>
            <a:br>
              <a:rPr lang="en-US" dirty="0" smtClean="0"/>
            </a:br>
            <a:r>
              <a:rPr lang="en-US" dirty="0" smtClean="0"/>
              <a:t>                    </a:t>
            </a:r>
            <a:r>
              <a:rPr lang="en-US" dirty="0"/>
              <a:t>"http://</a:t>
            </a:r>
            <a:r>
              <a:rPr lang="en-US" dirty="0" err="1"/>
              <a:t>www.google.com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                    "http://</a:t>
            </a:r>
            <a:r>
              <a:rPr lang="en-US" dirty="0" err="1"/>
              <a:t>www.scottpreston.com</a:t>
            </a:r>
            <a:r>
              <a:rPr lang="en-US" dirty="0"/>
              <a:t>"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r>
              <a:rPr lang="en-US" dirty="0" smtClean="0"/>
              <a:t>,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"notify",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"message": "tested </a:t>
            </a:r>
            <a:r>
              <a:rPr lang="en-US" dirty="0" err="1"/>
              <a:t>google</a:t>
            </a:r>
            <a:r>
              <a:rPr lang="en-US" dirty="0"/>
              <a:t> and </a:t>
            </a:r>
            <a:r>
              <a:rPr lang="en-US" dirty="0" err="1"/>
              <a:t>scottpreston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]}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21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Load Event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EEECE1"/>
                </a:solidFill>
              </a:rPr>
              <a:t>"name": "test",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/>
              <a:t>    "events": </a:t>
            </a:r>
            <a:r>
              <a:rPr lang="en-US" dirty="0" smtClean="0"/>
              <a:t>[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"broadcast",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"endpoints": </a:t>
            </a:r>
            <a:r>
              <a:rPr lang="en-US" dirty="0" smtClean="0"/>
              <a:t>[</a:t>
            </a:r>
            <a:br>
              <a:rPr lang="en-US" dirty="0" smtClean="0"/>
            </a:br>
            <a:r>
              <a:rPr lang="en-US" dirty="0" smtClean="0"/>
              <a:t>                    </a:t>
            </a:r>
            <a:r>
              <a:rPr lang="en-US" dirty="0"/>
              <a:t>"http://</a:t>
            </a:r>
            <a:r>
              <a:rPr lang="en-US" dirty="0" err="1"/>
              <a:t>www.google.com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                    "http://</a:t>
            </a:r>
            <a:r>
              <a:rPr lang="en-US" dirty="0" err="1"/>
              <a:t>www.scottpreston.com</a:t>
            </a:r>
            <a:r>
              <a:rPr lang="en-US" dirty="0"/>
              <a:t>"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r>
              <a:rPr lang="en-US" dirty="0" smtClean="0"/>
              <a:t>,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"notify",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"message": "tested </a:t>
            </a:r>
            <a:r>
              <a:rPr lang="en-US" dirty="0" err="1"/>
              <a:t>google</a:t>
            </a:r>
            <a:r>
              <a:rPr lang="en-US" dirty="0"/>
              <a:t> and </a:t>
            </a:r>
            <a:r>
              <a:rPr lang="en-US" dirty="0" err="1"/>
              <a:t>scottpreston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]}</a:t>
            </a:r>
            <a:endParaRPr lang="en-US" dirty="0"/>
          </a:p>
        </p:txBody>
      </p:sp>
      <p:sp>
        <p:nvSpPr>
          <p:cNvPr id="5" name="Line Callout 2 4"/>
          <p:cNvSpPr/>
          <p:nvPr/>
        </p:nvSpPr>
        <p:spPr>
          <a:xfrm>
            <a:off x="4910585" y="1417638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541"/>
              <a:gd name="adj6" fmla="val -7523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Name </a:t>
            </a:r>
          </a:p>
          <a:p>
            <a:pPr algn="ctr"/>
            <a:r>
              <a:rPr lang="en-US" dirty="0" smtClean="0"/>
              <a:t>(What’s Published)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lights on/off Sunrise / Sunset</a:t>
            </a:r>
          </a:p>
          <a:p>
            <a:r>
              <a:rPr lang="en-US" dirty="0" smtClean="0"/>
              <a:t>Wake me up with weather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359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Load Event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"name": "test",</a:t>
            </a:r>
            <a:br>
              <a:rPr lang="en-US" dirty="0"/>
            </a:br>
            <a:r>
              <a:rPr lang="en-US" dirty="0"/>
              <a:t>    "events": </a:t>
            </a:r>
            <a:r>
              <a:rPr lang="en-US" dirty="0" smtClean="0"/>
              <a:t>[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EEECE1"/>
                </a:solidFill>
              </a:rPr>
              <a:t>"name": "broadcast",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"endpoints": </a:t>
            </a:r>
            <a:r>
              <a:rPr lang="en-US" dirty="0" smtClean="0"/>
              <a:t>[</a:t>
            </a:r>
            <a:br>
              <a:rPr lang="en-US" dirty="0" smtClean="0"/>
            </a:br>
            <a:r>
              <a:rPr lang="en-US" dirty="0" smtClean="0"/>
              <a:t>                    </a:t>
            </a:r>
            <a:r>
              <a:rPr lang="en-US" dirty="0"/>
              <a:t>"http://</a:t>
            </a:r>
            <a:r>
              <a:rPr lang="en-US" dirty="0" err="1"/>
              <a:t>www.google.com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                    "http://</a:t>
            </a:r>
            <a:r>
              <a:rPr lang="en-US" dirty="0" err="1"/>
              <a:t>www.scottpreston.com</a:t>
            </a:r>
            <a:r>
              <a:rPr lang="en-US" dirty="0"/>
              <a:t>"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r>
              <a:rPr lang="en-US" dirty="0" smtClean="0"/>
              <a:t>,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"notify",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"message": "tested </a:t>
            </a:r>
            <a:r>
              <a:rPr lang="en-US" dirty="0" err="1"/>
              <a:t>google</a:t>
            </a:r>
            <a:r>
              <a:rPr lang="en-US" dirty="0"/>
              <a:t> and </a:t>
            </a:r>
            <a:r>
              <a:rPr lang="en-US" dirty="0" err="1"/>
              <a:t>scottpreston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]}</a:t>
            </a:r>
            <a:endParaRPr lang="en-US" dirty="0"/>
          </a:p>
        </p:txBody>
      </p:sp>
      <p:sp>
        <p:nvSpPr>
          <p:cNvPr id="4" name="Line Callout 2 3"/>
          <p:cNvSpPr/>
          <p:nvPr/>
        </p:nvSpPr>
        <p:spPr>
          <a:xfrm>
            <a:off x="6015351" y="1829889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541"/>
              <a:gd name="adj6" fmla="val -7523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8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Load Event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"name": "test",</a:t>
            </a:r>
            <a:br>
              <a:rPr lang="en-US" dirty="0"/>
            </a:br>
            <a:r>
              <a:rPr lang="en-US" dirty="0"/>
              <a:t>    "events": </a:t>
            </a:r>
            <a:r>
              <a:rPr lang="en-US" dirty="0" smtClean="0"/>
              <a:t>[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"broadcast",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>
                <a:solidFill>
                  <a:srgbClr val="EEECE1"/>
                </a:solidFill>
              </a:rPr>
              <a:t>"endpoints": </a:t>
            </a:r>
            <a:r>
              <a:rPr lang="en-US" dirty="0" smtClean="0">
                <a:solidFill>
                  <a:srgbClr val="EEECE1"/>
                </a:solidFill>
              </a:rPr>
              <a:t>[</a:t>
            </a:r>
            <a:br>
              <a:rPr lang="en-US" dirty="0" smtClean="0">
                <a:solidFill>
                  <a:srgbClr val="EEECE1"/>
                </a:solidFill>
              </a:rPr>
            </a:br>
            <a:r>
              <a:rPr lang="en-US" dirty="0" smtClean="0">
                <a:solidFill>
                  <a:srgbClr val="EEECE1"/>
                </a:solidFill>
              </a:rPr>
              <a:t>                    </a:t>
            </a:r>
            <a:r>
              <a:rPr lang="en-US" dirty="0">
                <a:solidFill>
                  <a:srgbClr val="EEECE1"/>
                </a:solidFill>
              </a:rPr>
              <a:t>"http://</a:t>
            </a:r>
            <a:r>
              <a:rPr lang="en-US" dirty="0" err="1">
                <a:solidFill>
                  <a:srgbClr val="EEECE1"/>
                </a:solidFill>
              </a:rPr>
              <a:t>www.google.com</a:t>
            </a:r>
            <a:r>
              <a:rPr lang="en-US" dirty="0">
                <a:solidFill>
                  <a:srgbClr val="EEECE1"/>
                </a:solidFill>
              </a:rPr>
              <a:t>",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>
                <a:solidFill>
                  <a:srgbClr val="EEECE1"/>
                </a:solidFill>
              </a:rPr>
              <a:t>                    "http://</a:t>
            </a:r>
            <a:r>
              <a:rPr lang="en-US" dirty="0" err="1">
                <a:solidFill>
                  <a:srgbClr val="EEECE1"/>
                </a:solidFill>
              </a:rPr>
              <a:t>www.scottpreston.com</a:t>
            </a:r>
            <a:r>
              <a:rPr lang="en-US" dirty="0">
                <a:solidFill>
                  <a:srgbClr val="EEECE1"/>
                </a:solidFill>
              </a:rPr>
              <a:t>"</a:t>
            </a:r>
            <a:r>
              <a:rPr lang="en-US" dirty="0" smtClean="0">
                <a:solidFill>
                  <a:srgbClr val="EEECE1"/>
                </a:solidFill>
              </a:rPr>
              <a:t>]</a:t>
            </a:r>
            <a:br>
              <a:rPr lang="en-US" dirty="0" smtClean="0">
                <a:solidFill>
                  <a:srgbClr val="EEECE1"/>
                </a:solidFill>
              </a:rPr>
            </a:br>
            <a:r>
              <a:rPr lang="en-US" dirty="0" smtClean="0"/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r>
              <a:rPr lang="en-US" dirty="0" smtClean="0"/>
              <a:t>,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"notify",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"message": "tested </a:t>
            </a:r>
            <a:r>
              <a:rPr lang="en-US" dirty="0" err="1"/>
              <a:t>google</a:t>
            </a:r>
            <a:r>
              <a:rPr lang="en-US" dirty="0"/>
              <a:t> and </a:t>
            </a:r>
            <a:r>
              <a:rPr lang="en-US" dirty="0" err="1"/>
              <a:t>scottpreston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]}</a:t>
            </a:r>
            <a:endParaRPr lang="en-US" dirty="0"/>
          </a:p>
        </p:txBody>
      </p:sp>
      <p:sp>
        <p:nvSpPr>
          <p:cNvPr id="4" name="Line Callout 2 3"/>
          <p:cNvSpPr/>
          <p:nvPr/>
        </p:nvSpPr>
        <p:spPr>
          <a:xfrm>
            <a:off x="5550730" y="244425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541"/>
              <a:gd name="adj6" fmla="val -7523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1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l="-3454" r="-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87204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</a:t>
            </a:r>
            <a:r>
              <a:rPr lang="en-US" dirty="0" err="1" smtClean="0"/>
              <a:t>server.js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function </a:t>
            </a:r>
            <a:r>
              <a:rPr lang="en-US" sz="1400" dirty="0" err="1"/>
              <a:t>createConnection</a:t>
            </a:r>
            <a:r>
              <a:rPr lang="en-US" sz="1400" dirty="0"/>
              <a:t>() {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>
                <a:solidFill>
                  <a:srgbClr val="EEECE1"/>
                </a:solidFill>
              </a:rPr>
              <a:t>  </a:t>
            </a:r>
            <a:r>
              <a:rPr lang="en-US" sz="1400" b="1" dirty="0" err="1">
                <a:solidFill>
                  <a:srgbClr val="EEECE1"/>
                </a:solidFill>
              </a:rPr>
              <a:t>var</a:t>
            </a:r>
            <a:r>
              <a:rPr lang="en-US" sz="1400" b="1" dirty="0">
                <a:solidFill>
                  <a:srgbClr val="EEECE1"/>
                </a:solidFill>
              </a:rPr>
              <a:t> </a:t>
            </a:r>
            <a:r>
              <a:rPr lang="en-US" sz="1400" dirty="0">
                <a:solidFill>
                  <a:srgbClr val="EEECE1"/>
                </a:solidFill>
              </a:rPr>
              <a:t>connection = </a:t>
            </a:r>
            <a:r>
              <a:rPr lang="en-US" sz="1400" dirty="0" err="1">
                <a:solidFill>
                  <a:srgbClr val="EEECE1"/>
                </a:solidFill>
              </a:rPr>
              <a:t>amqp.createConnection</a:t>
            </a:r>
            <a:r>
              <a:rPr lang="en-US" sz="1400" dirty="0">
                <a:solidFill>
                  <a:srgbClr val="EEECE1"/>
                </a:solidFill>
              </a:rPr>
              <a:t>({host: '</a:t>
            </a:r>
            <a:r>
              <a:rPr lang="en-US" sz="1400" dirty="0" err="1">
                <a:solidFill>
                  <a:srgbClr val="EEECE1"/>
                </a:solidFill>
              </a:rPr>
              <a:t>localhost</a:t>
            </a:r>
            <a:r>
              <a:rPr lang="en-US" sz="1400" dirty="0">
                <a:solidFill>
                  <a:srgbClr val="EEECE1"/>
                </a:solidFill>
              </a:rPr>
              <a:t>'});</a:t>
            </a:r>
            <a:br>
              <a:rPr lang="en-US" sz="1400" dirty="0">
                <a:solidFill>
                  <a:srgbClr val="EEECE1"/>
                </a:solidFill>
              </a:rPr>
            </a:br>
            <a:r>
              <a:rPr lang="en-US" sz="1400" dirty="0"/>
              <a:t>    </a:t>
            </a:r>
            <a:r>
              <a:rPr lang="en-US" sz="1400" dirty="0" err="1"/>
              <a:t>connection.on</a:t>
            </a:r>
            <a:r>
              <a:rPr lang="en-US" sz="1400" dirty="0"/>
              <a:t>('ready', </a:t>
            </a:r>
            <a:r>
              <a:rPr lang="en-US" sz="1400" b="1" dirty="0"/>
              <a:t>function </a:t>
            </a:r>
            <a:r>
              <a:rPr lang="en-US" sz="1400" dirty="0"/>
              <a:t>() </a:t>
            </a:r>
            <a:r>
              <a:rPr lang="en-US" sz="1400" dirty="0" smtClean="0"/>
              <a:t>{ </a:t>
            </a:r>
            <a:r>
              <a:rPr lang="en-US" sz="1400" dirty="0" err="1" smtClean="0"/>
              <a:t>connection.exchange</a:t>
            </a:r>
            <a:r>
              <a:rPr lang="en-US" sz="1400" dirty="0"/>
              <a:t>('house', {</a:t>
            </a:r>
            <a:br>
              <a:rPr lang="en-US" sz="1400" dirty="0"/>
            </a:br>
            <a:r>
              <a:rPr lang="en-US" sz="1400" dirty="0"/>
              <a:t>            type: '</a:t>
            </a:r>
            <a:r>
              <a:rPr lang="en-US" sz="1400" dirty="0" err="1"/>
              <a:t>fanout</a:t>
            </a:r>
            <a:r>
              <a:rPr lang="en-US" sz="1400" dirty="0"/>
              <a:t>',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autoDelete</a:t>
            </a:r>
            <a:r>
              <a:rPr lang="en-US" sz="1400" dirty="0"/>
              <a:t>: </a:t>
            </a:r>
            <a:r>
              <a:rPr lang="en-US" sz="1400" b="1" dirty="0"/>
              <a:t>false</a:t>
            </a:r>
            <a:br>
              <a:rPr lang="en-US" sz="1400" b="1" dirty="0"/>
            </a:br>
            <a:r>
              <a:rPr lang="en-US" sz="1400" b="1" dirty="0"/>
              <a:t>        </a:t>
            </a:r>
            <a:r>
              <a:rPr lang="en-US" sz="1400" dirty="0"/>
              <a:t>}, </a:t>
            </a:r>
            <a:r>
              <a:rPr lang="en-US" sz="1400" b="1" dirty="0"/>
              <a:t>function </a:t>
            </a:r>
            <a:r>
              <a:rPr lang="en-US" sz="1400" dirty="0"/>
              <a:t>(exchange) 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connection.queue</a:t>
            </a:r>
            <a:r>
              <a:rPr lang="en-US" sz="1400" dirty="0"/>
              <a:t>('</a:t>
            </a:r>
            <a:r>
              <a:rPr lang="en-US" sz="1400" dirty="0" err="1"/>
              <a:t>tmp</a:t>
            </a:r>
            <a:r>
              <a:rPr lang="en-US" sz="1400" dirty="0"/>
              <a:t>-' + 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dirty="0"/>
              <a:t>(), {exclusive: </a:t>
            </a:r>
            <a:r>
              <a:rPr lang="en-US" sz="1400" b="1" dirty="0"/>
              <a:t>true</a:t>
            </a:r>
            <a:r>
              <a:rPr lang="en-US" sz="1400" dirty="0"/>
              <a:t>},</a:t>
            </a:r>
            <a:br>
              <a:rPr lang="en-US" sz="1400" dirty="0"/>
            </a:br>
            <a:r>
              <a:rPr lang="en-US" sz="1400" dirty="0"/>
              <a:t>                </a:t>
            </a:r>
            <a:r>
              <a:rPr lang="en-US" sz="1400" b="1" dirty="0"/>
              <a:t>function </a:t>
            </a:r>
            <a:r>
              <a:rPr lang="en-US" sz="1400" dirty="0"/>
              <a:t>(queue) {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queue.bind</a:t>
            </a:r>
            <a:r>
              <a:rPr lang="en-US" sz="1400" dirty="0"/>
              <a:t>('house', '');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console.log</a:t>
            </a:r>
            <a:r>
              <a:rPr lang="en-US" sz="1400" dirty="0"/>
              <a:t>(' [*] Waiting for house events. To exit press CTRL+C')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queue.subscribe</a:t>
            </a:r>
            <a:r>
              <a:rPr lang="en-US" sz="1400" dirty="0"/>
              <a:t>(</a:t>
            </a:r>
            <a:r>
              <a:rPr lang="en-US" sz="1400" b="1" dirty="0"/>
              <a:t>function </a:t>
            </a:r>
            <a:r>
              <a:rPr lang="en-US" sz="1400" dirty="0"/>
              <a:t>(</a:t>
            </a:r>
            <a:r>
              <a:rPr lang="en-US" sz="1400" dirty="0" err="1"/>
              <a:t>msg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/>
              <a:t>message = </a:t>
            </a:r>
            <a:r>
              <a:rPr lang="en-US" sz="1400" dirty="0" err="1"/>
              <a:t>msg.data.toString</a:t>
            </a:r>
            <a:r>
              <a:rPr lang="en-US" sz="1400" dirty="0"/>
              <a:t>('utf-8');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dirty="0" err="1"/>
              <a:t>console.log</a:t>
            </a:r>
            <a:r>
              <a:rPr lang="en-US" sz="1400" dirty="0"/>
              <a:t>("message received = " + message);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 err="1"/>
              <a:t>eventDetail</a:t>
            </a:r>
            <a:r>
              <a:rPr lang="en-US" sz="1400" dirty="0"/>
              <a:t> = </a:t>
            </a:r>
            <a:r>
              <a:rPr lang="en-US" sz="1400" dirty="0" err="1"/>
              <a:t>JSON.</a:t>
            </a:r>
            <a:r>
              <a:rPr lang="en-US" sz="1400" i="1" dirty="0" err="1"/>
              <a:t>parse</a:t>
            </a:r>
            <a:r>
              <a:rPr lang="en-US" sz="1400" dirty="0"/>
              <a:t>(message);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dirty="0" err="1"/>
              <a:t>processEvent</a:t>
            </a:r>
            <a:r>
              <a:rPr lang="en-US" sz="1400" dirty="0"/>
              <a:t>(</a:t>
            </a:r>
            <a:r>
              <a:rPr lang="en-US" sz="1400" dirty="0" err="1"/>
              <a:t>eventDetail.name</a:t>
            </a:r>
            <a:r>
              <a:rPr lang="en-US" sz="1400" dirty="0"/>
              <a:t>, </a:t>
            </a:r>
            <a:r>
              <a:rPr lang="en-US" sz="1400" dirty="0" err="1"/>
              <a:t>eventDetail.data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                    });</a:t>
            </a:r>
            <a:br>
              <a:rPr lang="en-US" sz="1400" dirty="0"/>
            </a:br>
            <a:r>
              <a:rPr lang="en-US" sz="1400" dirty="0"/>
              <a:t>                })</a:t>
            </a:r>
            <a:br>
              <a:rPr lang="en-US" sz="1400" dirty="0"/>
            </a:br>
            <a:r>
              <a:rPr lang="en-US" sz="1400" dirty="0"/>
              <a:t>        });</a:t>
            </a:r>
            <a:br>
              <a:rPr lang="en-US" sz="1400" dirty="0"/>
            </a:br>
            <a:r>
              <a:rPr lang="en-US" sz="1400" dirty="0"/>
              <a:t>    });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7" name="Line Callout 2 6"/>
          <p:cNvSpPr/>
          <p:nvPr/>
        </p:nvSpPr>
        <p:spPr>
          <a:xfrm>
            <a:off x="6273474" y="1293019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0736"/>
              <a:gd name="adj6" fmla="val -4237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461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</a:t>
            </a:r>
            <a:r>
              <a:rPr lang="en-US" dirty="0" err="1" smtClean="0"/>
              <a:t>server.js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function </a:t>
            </a:r>
            <a:r>
              <a:rPr lang="en-US" sz="1400" dirty="0" err="1"/>
              <a:t>createConnection</a:t>
            </a:r>
            <a:r>
              <a:rPr lang="en-US" sz="1400" dirty="0"/>
              <a:t>()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/>
              <a:t>connection = </a:t>
            </a:r>
            <a:r>
              <a:rPr lang="en-US" sz="1400" dirty="0" err="1"/>
              <a:t>amqp.createConnection</a:t>
            </a:r>
            <a:r>
              <a:rPr lang="en-US" sz="1400" dirty="0"/>
              <a:t>({host: '</a:t>
            </a:r>
            <a:r>
              <a:rPr lang="en-US" sz="1400" dirty="0" err="1"/>
              <a:t>localhost</a:t>
            </a:r>
            <a:r>
              <a:rPr lang="en-US" sz="1400" dirty="0"/>
              <a:t>'});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connection.on</a:t>
            </a:r>
            <a:r>
              <a:rPr lang="en-US" sz="1400" dirty="0"/>
              <a:t>('ready', </a:t>
            </a:r>
            <a:r>
              <a:rPr lang="en-US" sz="1400" b="1" dirty="0"/>
              <a:t>function </a:t>
            </a:r>
            <a:r>
              <a:rPr lang="en-US" sz="1400" dirty="0"/>
              <a:t>() </a:t>
            </a:r>
            <a:r>
              <a:rPr lang="en-US" sz="1400" dirty="0" smtClean="0"/>
              <a:t>{ </a:t>
            </a:r>
            <a:r>
              <a:rPr lang="en-US" sz="1400" dirty="0" err="1" smtClean="0"/>
              <a:t>connection.exchange</a:t>
            </a:r>
            <a:r>
              <a:rPr lang="en-US" sz="1400" dirty="0"/>
              <a:t>('house', {</a:t>
            </a:r>
            <a:br>
              <a:rPr lang="en-US" sz="1400" dirty="0"/>
            </a:br>
            <a:r>
              <a:rPr lang="en-US" sz="1400" dirty="0"/>
              <a:t>            type: '</a:t>
            </a:r>
            <a:r>
              <a:rPr lang="en-US" sz="1400" dirty="0" err="1"/>
              <a:t>fanout</a:t>
            </a:r>
            <a:r>
              <a:rPr lang="en-US" sz="1400" dirty="0"/>
              <a:t>',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autoDelete</a:t>
            </a:r>
            <a:r>
              <a:rPr lang="en-US" sz="1400" dirty="0"/>
              <a:t>: </a:t>
            </a:r>
            <a:r>
              <a:rPr lang="en-US" sz="1400" b="1" dirty="0"/>
              <a:t>false</a:t>
            </a:r>
            <a:br>
              <a:rPr lang="en-US" sz="1400" b="1" dirty="0"/>
            </a:br>
            <a:r>
              <a:rPr lang="en-US" sz="1400" b="1" dirty="0"/>
              <a:t>        </a:t>
            </a:r>
            <a:r>
              <a:rPr lang="en-US" sz="1400" dirty="0"/>
              <a:t>}, </a:t>
            </a:r>
            <a:r>
              <a:rPr lang="en-US" sz="1400" b="1" dirty="0"/>
              <a:t>function </a:t>
            </a:r>
            <a:r>
              <a:rPr lang="en-US" sz="1400" dirty="0"/>
              <a:t>(exchange) 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connection.queue</a:t>
            </a:r>
            <a:r>
              <a:rPr lang="en-US" sz="1400" dirty="0"/>
              <a:t>('</a:t>
            </a:r>
            <a:r>
              <a:rPr lang="en-US" sz="1400" dirty="0" err="1"/>
              <a:t>tmp</a:t>
            </a:r>
            <a:r>
              <a:rPr lang="en-US" sz="1400" dirty="0"/>
              <a:t>-' + 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dirty="0"/>
              <a:t>(), {exclusive: </a:t>
            </a:r>
            <a:r>
              <a:rPr lang="en-US" sz="1400" b="1" dirty="0"/>
              <a:t>true</a:t>
            </a:r>
            <a:r>
              <a:rPr lang="en-US" sz="1400" dirty="0"/>
              <a:t>},</a:t>
            </a:r>
            <a:br>
              <a:rPr lang="en-US" sz="1400" dirty="0"/>
            </a:br>
            <a:r>
              <a:rPr lang="en-US" sz="1400" dirty="0"/>
              <a:t>                </a:t>
            </a:r>
            <a:r>
              <a:rPr lang="en-US" sz="1400" b="1" dirty="0"/>
              <a:t>function </a:t>
            </a:r>
            <a:r>
              <a:rPr lang="en-US" sz="1400" dirty="0"/>
              <a:t>(queue) {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queue.bind</a:t>
            </a:r>
            <a:r>
              <a:rPr lang="en-US" sz="1400" dirty="0"/>
              <a:t>('house', '');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console.log</a:t>
            </a:r>
            <a:r>
              <a:rPr lang="en-US" sz="1400" dirty="0"/>
              <a:t>(' [*] Waiting for house events. To exit press CTRL+C')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queue.subscribe</a:t>
            </a:r>
            <a:r>
              <a:rPr lang="en-US" sz="1400" dirty="0"/>
              <a:t>(</a:t>
            </a:r>
            <a:r>
              <a:rPr lang="en-US" sz="1400" b="1" dirty="0"/>
              <a:t>function </a:t>
            </a:r>
            <a:r>
              <a:rPr lang="en-US" sz="1400" dirty="0"/>
              <a:t>(</a:t>
            </a:r>
            <a:r>
              <a:rPr lang="en-US" sz="1400" dirty="0" err="1"/>
              <a:t>msg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/>
              <a:t>message = </a:t>
            </a:r>
            <a:r>
              <a:rPr lang="en-US" sz="1400" dirty="0" err="1"/>
              <a:t>msg.data.toString</a:t>
            </a:r>
            <a:r>
              <a:rPr lang="en-US" sz="1400" dirty="0"/>
              <a:t>('utf-8');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dirty="0" err="1"/>
              <a:t>console.log</a:t>
            </a:r>
            <a:r>
              <a:rPr lang="en-US" sz="1400" dirty="0"/>
              <a:t>("message received = " + message);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 err="1"/>
              <a:t>eventDetail</a:t>
            </a:r>
            <a:r>
              <a:rPr lang="en-US" sz="1400" dirty="0"/>
              <a:t> = </a:t>
            </a:r>
            <a:r>
              <a:rPr lang="en-US" sz="1400" dirty="0" err="1"/>
              <a:t>JSON.</a:t>
            </a:r>
            <a:r>
              <a:rPr lang="en-US" sz="1400" i="1" dirty="0" err="1"/>
              <a:t>parse</a:t>
            </a:r>
            <a:r>
              <a:rPr lang="en-US" sz="1400" dirty="0"/>
              <a:t>(message);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dirty="0" err="1"/>
              <a:t>processEvent</a:t>
            </a:r>
            <a:r>
              <a:rPr lang="en-US" sz="1400" dirty="0"/>
              <a:t>(</a:t>
            </a:r>
            <a:r>
              <a:rPr lang="en-US" sz="1400" dirty="0" err="1"/>
              <a:t>eventDetail.name</a:t>
            </a:r>
            <a:r>
              <a:rPr lang="en-US" sz="1400" dirty="0"/>
              <a:t>, </a:t>
            </a:r>
            <a:r>
              <a:rPr lang="en-US" sz="1400" dirty="0" err="1"/>
              <a:t>eventDetail.data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                    });</a:t>
            </a:r>
            <a:br>
              <a:rPr lang="en-US" sz="1400" dirty="0"/>
            </a:br>
            <a:r>
              <a:rPr lang="en-US" sz="1400" dirty="0"/>
              <a:t>                })</a:t>
            </a:r>
            <a:br>
              <a:rPr lang="en-US" sz="1400" dirty="0"/>
            </a:br>
            <a:r>
              <a:rPr lang="en-US" sz="1400" dirty="0"/>
              <a:t>        });</a:t>
            </a:r>
            <a:br>
              <a:rPr lang="en-US" sz="1400" dirty="0"/>
            </a:br>
            <a:r>
              <a:rPr lang="en-US" sz="1400" dirty="0"/>
              <a:t>    });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5" name="Line Callout 2 4"/>
          <p:cNvSpPr/>
          <p:nvPr/>
        </p:nvSpPr>
        <p:spPr>
          <a:xfrm>
            <a:off x="6273474" y="5818982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1341"/>
              <a:gd name="adj6" fmla="val -477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195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</a:t>
            </a:r>
            <a:r>
              <a:rPr lang="en-US" dirty="0" err="1" smtClean="0"/>
              <a:t>server.js</a:t>
            </a:r>
            <a:r>
              <a:rPr lang="en-US" dirty="0" smtClean="0"/>
              <a:t> -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handledEvents.broadcast</a:t>
            </a:r>
            <a:r>
              <a:rPr lang="en-US" dirty="0"/>
              <a:t> = </a:t>
            </a:r>
            <a:r>
              <a:rPr lang="en-US" b="1" dirty="0"/>
              <a:t>function </a:t>
            </a:r>
            <a:r>
              <a:rPr lang="en-US" dirty="0"/>
              <a:t>(endpoint)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if </a:t>
            </a:r>
            <a:r>
              <a:rPr lang="en-US" dirty="0"/>
              <a:t>(endpoint) {</a:t>
            </a:r>
            <a:br>
              <a:rPr lang="en-US" dirty="0"/>
            </a:br>
            <a:r>
              <a:rPr lang="en-US" dirty="0"/>
              <a:t>        request(endpoint, </a:t>
            </a:r>
            <a:r>
              <a:rPr lang="en-US" b="1" dirty="0"/>
              <a:t>function </a:t>
            </a:r>
            <a:r>
              <a:rPr lang="en-US" dirty="0"/>
              <a:t>(error, response, body)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/>
              <a:t>});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};</a:t>
            </a:r>
          </a:p>
        </p:txBody>
      </p:sp>
      <p:sp>
        <p:nvSpPr>
          <p:cNvPr id="4" name="Line Callout 2 3"/>
          <p:cNvSpPr/>
          <p:nvPr/>
        </p:nvSpPr>
        <p:spPr>
          <a:xfrm>
            <a:off x="5627080" y="5204620"/>
            <a:ext cx="2935824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9456"/>
              <a:gd name="adj6" fmla="val -825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Handler</a:t>
            </a:r>
          </a:p>
          <a:p>
            <a:pPr algn="ctr"/>
            <a:r>
              <a:rPr lang="en-US" dirty="0" smtClean="0"/>
              <a:t>(to make http call to service)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165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Non-Local Events - SQS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-31080" r="-31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463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J.A.R.V.I.S &amp; Feynman JR.</a:t>
            </a:r>
            <a:br>
              <a:rPr lang="en-US" dirty="0" smtClean="0"/>
            </a:br>
            <a:r>
              <a:rPr lang="en-US" dirty="0" smtClean="0"/>
              <a:t>DEMO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406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scottpreston</a:t>
            </a:r>
            <a:endParaRPr lang="en-US" dirty="0" smtClean="0"/>
          </a:p>
          <a:p>
            <a:r>
              <a:rPr lang="en-US" dirty="0" smtClean="0">
                <a:solidFill>
                  <a:srgbClr val="EEECE1"/>
                </a:solidFill>
              </a:rPr>
              <a:t>Http://</a:t>
            </a:r>
            <a:r>
              <a:rPr lang="en-US" dirty="0" err="1">
                <a:solidFill>
                  <a:srgbClr val="EEECE1"/>
                </a:solidFill>
              </a:rPr>
              <a:t>g</a:t>
            </a:r>
            <a:r>
              <a:rPr lang="en-US" dirty="0" err="1" smtClean="0">
                <a:solidFill>
                  <a:srgbClr val="EEECE1"/>
                </a:solidFill>
              </a:rPr>
              <a:t>ithub.com</a:t>
            </a: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scottpreston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00792"/>
      </p:ext>
    </p:extLst>
  </p:cSld>
  <p:clrMapOvr>
    <a:masterClrMapping/>
  </p:clrMapOvr>
</p:sld>
</file>

<file path=ppt/theme/theme1.xml><?xml version="1.0" encoding="utf-8"?>
<a:theme xmlns:a="http://schemas.openxmlformats.org/drawingml/2006/main" name="jarvis-codemash-v1">
  <a:themeElements>
    <a:clrScheme name="Custom 1">
      <a:dk1>
        <a:sysClr val="windowText" lastClr="000000"/>
      </a:dk1>
      <a:lt1>
        <a:srgbClr val="00AD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jarvis-codemash-v1.thmx</Template>
  <TotalTime>5715</TotalTime>
  <Words>2158</Words>
  <Application>Microsoft Macintosh PowerPoint</Application>
  <PresentationFormat>On-screen Show (4:3)</PresentationFormat>
  <Paragraphs>347</Paragraphs>
  <Slides>98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jarvis-codemash-v1</vt:lpstr>
      <vt:lpstr>Creating J.A.R.V.I.S.</vt:lpstr>
      <vt:lpstr>Creating J.A.R.V.I.S.</vt:lpstr>
      <vt:lpstr>About Me</vt:lpstr>
      <vt:lpstr>What’s J.A.R.V.I.S. stand for?</vt:lpstr>
      <vt:lpstr>J.A.R.V.I.S.</vt:lpstr>
      <vt:lpstr>About J.A.R.V.I.S. </vt:lpstr>
      <vt:lpstr>How did I get here?</vt:lpstr>
      <vt:lpstr>Summer 2008</vt:lpstr>
      <vt:lpstr>Initial Goals</vt:lpstr>
      <vt:lpstr>I had an old robot (JR-MK2)</vt:lpstr>
      <vt:lpstr>Robot Had 2 Parts I needed</vt:lpstr>
      <vt:lpstr>Stamp &amp; Controller Board</vt:lpstr>
      <vt:lpstr>SSC</vt:lpstr>
      <vt:lpstr>Before X10 ~ $7 Switch</vt:lpstr>
      <vt:lpstr>Used SSC (Still Used)</vt:lpstr>
      <vt:lpstr>X10 – External Lights</vt:lpstr>
      <vt:lpstr>What’s X10?</vt:lpstr>
      <vt:lpstr>X10 – TW523 Interface~$60-$80</vt:lpstr>
      <vt:lpstr>X10 – WS467 $16.99</vt:lpstr>
      <vt:lpstr>X10 – Protocol (via BS2)</vt:lpstr>
      <vt:lpstr>Initial Layout</vt:lpstr>
      <vt:lpstr>Node Set-Up</vt:lpstr>
      <vt:lpstr>X10.js – SerialPort</vt:lpstr>
      <vt:lpstr>X10.js – Server Code</vt:lpstr>
      <vt:lpstr>X10.js – Serial Writing</vt:lpstr>
      <vt:lpstr>Sunrise &amp; Sunset</vt:lpstr>
      <vt:lpstr>Weather Underground – REST API</vt:lpstr>
      <vt:lpstr>Putting It All Together</vt:lpstr>
      <vt:lpstr>More Devices</vt:lpstr>
      <vt:lpstr>Kinds Of Devices (non-X10)</vt:lpstr>
      <vt:lpstr>Kinds Of Devices (non-X10)</vt:lpstr>
      <vt:lpstr>Kinds Of Devices (non-X10)</vt:lpstr>
      <vt:lpstr>Kinds Of Devices (non-X10)</vt:lpstr>
      <vt:lpstr>Device Types</vt:lpstr>
      <vt:lpstr>Proprietary - IRIS by Lowes</vt:lpstr>
      <vt:lpstr>Schlage Z-wave Lock</vt:lpstr>
      <vt:lpstr>KEVO – Bluetooth LE (Not Z-Wave)</vt:lpstr>
      <vt:lpstr>Kwickset – Z-Wave</vt:lpstr>
      <vt:lpstr>nest Thermostat ($250)</vt:lpstr>
      <vt:lpstr>Z-Wave + WiFi ~$75 to $200</vt:lpstr>
      <vt:lpstr>Aeon Labs – Z-Wave Switch</vt:lpstr>
      <vt:lpstr>Phillips Hue (Zigbee &amp; Ethernet)</vt:lpstr>
      <vt:lpstr>WeMo – WiFi Switch</vt:lpstr>
      <vt:lpstr>Z-Wave Flood Sensor</vt:lpstr>
      <vt:lpstr>Z-wave Interfacing</vt:lpstr>
      <vt:lpstr>Raspberry Pi ~ $30</vt:lpstr>
      <vt:lpstr>Z-Wave GPIO Daughter Card - $60</vt:lpstr>
      <vt:lpstr>Z-Wave USB ~$40 </vt:lpstr>
      <vt:lpstr>How close are we to  J.A.R.V.I.S.?</vt:lpstr>
      <vt:lpstr>J.A.R.V.I.S.</vt:lpstr>
      <vt:lpstr>Speech Recognition</vt:lpstr>
      <vt:lpstr>Wrote this book in 2005.</vt:lpstr>
      <vt:lpstr>SR – Part 1 (Chapter 6) </vt:lpstr>
      <vt:lpstr>SR – Part 1 (Chapter 6) </vt:lpstr>
      <vt:lpstr>Before 2014</vt:lpstr>
      <vt:lpstr>Early 2014</vt:lpstr>
      <vt:lpstr>Late 2014</vt:lpstr>
      <vt:lpstr>Text To Speech</vt:lpstr>
      <vt:lpstr>Remote Text To Speech</vt:lpstr>
      <vt:lpstr>Remote Text To Speech</vt:lpstr>
      <vt:lpstr>Remote Text To Speech</vt:lpstr>
      <vt:lpstr>Remote Text To Speech</vt:lpstr>
      <vt:lpstr>How do I talk to J.A.R.V.I.S.?</vt:lpstr>
      <vt:lpstr>Skype As Service (low-tech)</vt:lpstr>
      <vt:lpstr>Putting It all Together</vt:lpstr>
      <vt:lpstr>J.A.R.V.I.S Voice Demo</vt:lpstr>
      <vt:lpstr>What Next? </vt:lpstr>
      <vt:lpstr>Computer Vision</vt:lpstr>
      <vt:lpstr>Foscam Pan/Tilt</vt:lpstr>
      <vt:lpstr>Camera Parameters</vt:lpstr>
      <vt:lpstr>Vision Summary</vt:lpstr>
      <vt:lpstr>TV / Stereo Control</vt:lpstr>
      <vt:lpstr>DirecTV - Power On</vt:lpstr>
      <vt:lpstr>DirecTV – Power Off</vt:lpstr>
      <vt:lpstr>DirecTV – Change Channel</vt:lpstr>
      <vt:lpstr>Sparkfun – Max Power LED $2.95</vt:lpstr>
      <vt:lpstr>LIRC</vt:lpstr>
      <vt:lpstr>Invoking From Service</vt:lpstr>
      <vt:lpstr>LIRC Diagram</vt:lpstr>
      <vt:lpstr>lircd.conf</vt:lpstr>
      <vt:lpstr>Garage Wiring Diagram</vt:lpstr>
      <vt:lpstr>Garage Behavior</vt:lpstr>
      <vt:lpstr>Final Step</vt:lpstr>
      <vt:lpstr>Why Events?</vt:lpstr>
      <vt:lpstr>Before Events</vt:lpstr>
      <vt:lpstr>NodeJS Installation</vt:lpstr>
      <vt:lpstr>RabbitMQ - Installation</vt:lpstr>
      <vt:lpstr>Dynamically Load Event Rules</vt:lpstr>
      <vt:lpstr>Dynamically Load Event Rules</vt:lpstr>
      <vt:lpstr>Dynamically Load Event Rules</vt:lpstr>
      <vt:lpstr>Dynamically Load Event Rules</vt:lpstr>
      <vt:lpstr>Putting It All Together</vt:lpstr>
      <vt:lpstr>Event-server.js</vt:lpstr>
      <vt:lpstr>Event-server.js</vt:lpstr>
      <vt:lpstr>Event-server.js - Continued</vt:lpstr>
      <vt:lpstr>Non-Local Events - SQS</vt:lpstr>
      <vt:lpstr>J.A.R.V.I.S &amp; Feynman JR. DEMO </vt:lpstr>
      <vt:lpstr>Thank You</vt:lpstr>
    </vt:vector>
  </TitlesOfParts>
  <Company>ICC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Preston, Scott</dc:creator>
  <cp:lastModifiedBy>Preston, Scott</cp:lastModifiedBy>
  <cp:revision>339</cp:revision>
  <dcterms:created xsi:type="dcterms:W3CDTF">2015-01-05T14:42:17Z</dcterms:created>
  <dcterms:modified xsi:type="dcterms:W3CDTF">2015-01-09T14:22:09Z</dcterms:modified>
</cp:coreProperties>
</file>